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ink/ink1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5" r:id="rId1"/>
  </p:sldMasterIdLst>
  <p:notesMasterIdLst>
    <p:notesMasterId r:id="rId51"/>
  </p:notesMasterIdLst>
  <p:handoutMasterIdLst>
    <p:handoutMasterId r:id="rId52"/>
  </p:handoutMasterIdLst>
  <p:sldIdLst>
    <p:sldId id="286" r:id="rId2"/>
    <p:sldId id="287" r:id="rId3"/>
    <p:sldId id="285" r:id="rId4"/>
    <p:sldId id="367" r:id="rId5"/>
    <p:sldId id="289" r:id="rId6"/>
    <p:sldId id="363" r:id="rId7"/>
    <p:sldId id="368" r:id="rId8"/>
    <p:sldId id="288" r:id="rId9"/>
    <p:sldId id="369" r:id="rId10"/>
    <p:sldId id="298" r:id="rId11"/>
    <p:sldId id="275" r:id="rId12"/>
    <p:sldId id="290" r:id="rId13"/>
    <p:sldId id="276" r:id="rId14"/>
    <p:sldId id="364" r:id="rId15"/>
    <p:sldId id="296" r:id="rId16"/>
    <p:sldId id="365" r:id="rId17"/>
    <p:sldId id="297" r:id="rId18"/>
    <p:sldId id="372" r:id="rId19"/>
    <p:sldId id="354" r:id="rId20"/>
    <p:sldId id="366" r:id="rId21"/>
    <p:sldId id="356" r:id="rId22"/>
    <p:sldId id="280" r:id="rId23"/>
    <p:sldId id="382" r:id="rId24"/>
    <p:sldId id="383" r:id="rId25"/>
    <p:sldId id="359" r:id="rId26"/>
    <p:sldId id="370" r:id="rId27"/>
    <p:sldId id="381" r:id="rId28"/>
    <p:sldId id="374" r:id="rId29"/>
    <p:sldId id="376" r:id="rId30"/>
    <p:sldId id="377" r:id="rId31"/>
    <p:sldId id="349" r:id="rId32"/>
    <p:sldId id="291" r:id="rId33"/>
    <p:sldId id="301" r:id="rId34"/>
    <p:sldId id="331" r:id="rId35"/>
    <p:sldId id="328" r:id="rId36"/>
    <p:sldId id="330" r:id="rId37"/>
    <p:sldId id="329" r:id="rId38"/>
    <p:sldId id="351" r:id="rId39"/>
    <p:sldId id="350" r:id="rId40"/>
    <p:sldId id="343" r:id="rId41"/>
    <p:sldId id="348" r:id="rId42"/>
    <p:sldId id="292" r:id="rId43"/>
    <p:sldId id="353" r:id="rId44"/>
    <p:sldId id="294" r:id="rId45"/>
    <p:sldId id="295" r:id="rId46"/>
    <p:sldId id="373" r:id="rId47"/>
    <p:sldId id="357" r:id="rId48"/>
    <p:sldId id="360" r:id="rId49"/>
    <p:sldId id="352" r:id="rId5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1CE2"/>
    <a:srgbClr val="64DBD6"/>
    <a:srgbClr val="C7DBD9"/>
    <a:srgbClr val="76D6FF"/>
    <a:srgbClr val="65D1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51"/>
    <p:restoredTop sz="94775"/>
  </p:normalViewPr>
  <p:slideViewPr>
    <p:cSldViewPr snapToGrid="0">
      <p:cViewPr varScale="1">
        <p:scale>
          <a:sx n="113" d="100"/>
          <a:sy n="113" d="100"/>
        </p:scale>
        <p:origin x="6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#1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81176C-11C3-B84A-9953-8344D110BAC6}" type="doc">
      <dgm:prSet loTypeId="urn:microsoft.com/office/officeart/2005/8/layout/radial5" loCatId="" qsTypeId="urn:microsoft.com/office/officeart/2005/8/quickstyle/simple2#1" qsCatId="simple" csTypeId="urn:microsoft.com/office/officeart/2005/8/colors/accent5_2#1" csCatId="accent5" phldr="1"/>
      <dgm:spPr/>
      <dgm:t>
        <a:bodyPr/>
        <a:lstStyle/>
        <a:p>
          <a:endParaRPr lang="en-US"/>
        </a:p>
      </dgm:t>
    </dgm:pt>
    <dgm:pt modelId="{D26DF7E6-67F4-464E-8374-4BA0B2F75F6D}">
      <dgm:prSet phldrT="[Text]" custT="1"/>
      <dgm:sp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</dgm:spPr>
      <dgm:t>
        <a:bodyPr/>
        <a:lstStyle/>
        <a:p>
          <a:r>
            <a:rPr lang="en-US" sz="3200" b="1">
              <a:solidFill>
                <a:schemeClr val="accent2">
                  <a:lumMod val="75000"/>
                </a:schemeClr>
              </a:solidFill>
              <a:latin typeface="ACADEMY ENGRAVED LET PLAIN:1.0" panose="02000000000000000000" pitchFamily="2" charset="0"/>
            </a:rPr>
            <a:t>High school graduation</a:t>
          </a:r>
        </a:p>
      </dgm:t>
    </dgm:pt>
    <dgm:pt modelId="{D1A99224-473B-1F4F-9A51-B78DF880D664}" type="parTrans" cxnId="{A1BE7AC3-87AA-AC40-9C6E-91A4C34307A2}">
      <dgm:prSet/>
      <dgm:spPr/>
      <dgm:t>
        <a:bodyPr/>
        <a:lstStyle/>
        <a:p>
          <a:endParaRPr lang="en-US"/>
        </a:p>
      </dgm:t>
    </dgm:pt>
    <dgm:pt modelId="{DDD09003-DAD0-8A48-92DB-A6DAD999BCF9}" type="sibTrans" cxnId="{A1BE7AC3-87AA-AC40-9C6E-91A4C34307A2}">
      <dgm:prSet/>
      <dgm:spPr/>
      <dgm:t>
        <a:bodyPr/>
        <a:lstStyle/>
        <a:p>
          <a:endParaRPr lang="en-US"/>
        </a:p>
      </dgm:t>
    </dgm:pt>
    <dgm:pt modelId="{4105A29A-6A28-AF4D-8236-D674762934C2}">
      <dgm:prSet phldrT="[Text]" custT="1"/>
      <dgm:spPr>
        <a:gradFill rotWithShape="0">
          <a:gsLst>
            <a:gs pos="0">
              <a:srgbClr val="64DBD6"/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path path="circle">
            <a:fillToRect l="100000" t="100000"/>
          </a:path>
        </a:gradFill>
        <a:ln>
          <a:noFill/>
        </a:ln>
      </dgm:spPr>
      <dgm:t>
        <a:bodyPr/>
        <a:lstStyle/>
        <a:p>
          <a:r>
            <a:rPr lang="en-US" sz="2000" b="1" i="0">
              <a:solidFill>
                <a:schemeClr val="bg1"/>
              </a:solidFill>
              <a:latin typeface="Baskerville" panose="02020502070401020303" pitchFamily="18" charset="0"/>
              <a:ea typeface="Baskerville" panose="02020502070401020303" pitchFamily="18" charset="0"/>
            </a:rPr>
            <a:t>Military/</a:t>
          </a:r>
        </a:p>
        <a:p>
          <a:r>
            <a:rPr lang="en-US" sz="2000" b="1" i="0">
              <a:solidFill>
                <a:schemeClr val="bg1"/>
              </a:solidFill>
              <a:latin typeface="Baskerville" panose="02020502070401020303" pitchFamily="18" charset="0"/>
              <a:ea typeface="Baskerville" panose="02020502070401020303" pitchFamily="18" charset="0"/>
            </a:rPr>
            <a:t>Policing</a:t>
          </a:r>
        </a:p>
      </dgm:t>
    </dgm:pt>
    <dgm:pt modelId="{B3C661BA-84C7-AB40-85A1-B3EC8B8DCB4D}" type="parTrans" cxnId="{050D7D6A-6890-7A4C-953E-FA4D1EA8DC6B}">
      <dgm:prSet/>
      <dgm:spPr/>
      <dgm:t>
        <a:bodyPr/>
        <a:lstStyle/>
        <a:p>
          <a:endParaRPr lang="en-US"/>
        </a:p>
      </dgm:t>
    </dgm:pt>
    <dgm:pt modelId="{DAC6BF1E-69F8-A04D-9B94-BE68B887A7A0}" type="sibTrans" cxnId="{050D7D6A-6890-7A4C-953E-FA4D1EA8DC6B}">
      <dgm:prSet/>
      <dgm:spPr/>
      <dgm:t>
        <a:bodyPr/>
        <a:lstStyle/>
        <a:p>
          <a:endParaRPr lang="en-US"/>
        </a:p>
      </dgm:t>
    </dgm:pt>
    <dgm:pt modelId="{9853131A-D264-9449-A40F-911B4BC10E68}">
      <dgm:prSet phldrT="[Text]" custT="1"/>
      <dgm:spPr>
        <a:gradFill flip="none" rotWithShape="1">
          <a:gsLst>
            <a:gs pos="0">
              <a:srgbClr val="00B050"/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path path="circle">
            <a:fillToRect l="100000" t="100000"/>
          </a:path>
          <a:tileRect r="-100000" b="-100000"/>
        </a:gradFill>
        <a:ln>
          <a:noFill/>
        </a:ln>
      </dgm:spPr>
      <dgm:t>
        <a:bodyPr/>
        <a:lstStyle/>
        <a:p>
          <a:r>
            <a:rPr lang="en-US" sz="2000" b="1" i="0">
              <a:solidFill>
                <a:schemeClr val="bg1"/>
              </a:solidFill>
              <a:latin typeface="Baskerville" panose="02020502070401020303" pitchFamily="18" charset="0"/>
              <a:ea typeface="Baskerville" panose="02020502070401020303" pitchFamily="18" charset="0"/>
            </a:rPr>
            <a:t>University/</a:t>
          </a:r>
        </a:p>
        <a:p>
          <a:r>
            <a:rPr lang="en-US" sz="2000" b="1" i="0">
              <a:solidFill>
                <a:schemeClr val="bg1"/>
              </a:solidFill>
              <a:latin typeface="Baskerville" panose="02020502070401020303" pitchFamily="18" charset="0"/>
              <a:ea typeface="Baskerville" panose="02020502070401020303" pitchFamily="18" charset="0"/>
            </a:rPr>
            <a:t>College</a:t>
          </a:r>
        </a:p>
      </dgm:t>
    </dgm:pt>
    <dgm:pt modelId="{C4EC0A7F-1DE8-AA45-9A85-D6E0E686CBBB}" type="parTrans" cxnId="{38DC5808-E195-7446-BD16-3C033E3DE9CF}">
      <dgm:prSet/>
      <dgm:spPr/>
      <dgm:t>
        <a:bodyPr/>
        <a:lstStyle/>
        <a:p>
          <a:endParaRPr lang="en-US"/>
        </a:p>
      </dgm:t>
    </dgm:pt>
    <dgm:pt modelId="{39E4F5DD-04DE-214B-82E9-D322AA54133F}" type="sibTrans" cxnId="{38DC5808-E195-7446-BD16-3C033E3DE9CF}">
      <dgm:prSet/>
      <dgm:spPr/>
      <dgm:t>
        <a:bodyPr/>
        <a:lstStyle/>
        <a:p>
          <a:endParaRPr lang="en-US"/>
        </a:p>
      </dgm:t>
    </dgm:pt>
    <dgm:pt modelId="{31639FD8-2DAA-4F42-B314-B55886BB2A22}">
      <dgm:prSet phldrT="[Text]" custT="1"/>
      <dgm:spPr>
        <a:gradFill flip="none" rotWithShape="1">
          <a:gsLst>
            <a:gs pos="0">
              <a:srgbClr val="FFFF00"/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path path="circle">
            <a:fillToRect l="100000" t="100000"/>
          </a:path>
          <a:tileRect r="-100000" b="-100000"/>
        </a:gradFill>
        <a:ln>
          <a:noFill/>
        </a:ln>
      </dgm:spPr>
      <dgm:t>
        <a:bodyPr/>
        <a:lstStyle/>
        <a:p>
          <a:r>
            <a:rPr lang="en-US" sz="2000" b="1" i="0">
              <a:solidFill>
                <a:schemeClr val="bg1"/>
              </a:solidFill>
              <a:latin typeface="Baskerville" panose="02020502070401020303" pitchFamily="18" charset="0"/>
              <a:ea typeface="Baskerville" panose="02020502070401020303" pitchFamily="18" charset="0"/>
            </a:rPr>
            <a:t>Intentional Gap year</a:t>
          </a:r>
        </a:p>
      </dgm:t>
    </dgm:pt>
    <dgm:pt modelId="{ACE8A4E6-9849-C543-9F87-9502454269EA}" type="parTrans" cxnId="{C2AC0FF0-DFE7-7249-A27F-FF08D915A336}">
      <dgm:prSet/>
      <dgm:spPr/>
      <dgm:t>
        <a:bodyPr/>
        <a:lstStyle/>
        <a:p>
          <a:endParaRPr lang="en-US"/>
        </a:p>
      </dgm:t>
    </dgm:pt>
    <dgm:pt modelId="{575ABBF2-C49E-B94E-8834-B8BA249105E6}" type="sibTrans" cxnId="{C2AC0FF0-DFE7-7249-A27F-FF08D915A336}">
      <dgm:prSet/>
      <dgm:spPr/>
      <dgm:t>
        <a:bodyPr/>
        <a:lstStyle/>
        <a:p>
          <a:endParaRPr lang="en-US"/>
        </a:p>
      </dgm:t>
    </dgm:pt>
    <dgm:pt modelId="{15564FBC-14CE-474E-B798-FFFB50475561}">
      <dgm:prSet phldrT="[Text]" custT="1"/>
      <dgm:spPr>
        <a:gradFill flip="none" rotWithShape="1">
          <a:gsLst>
            <a:gs pos="0">
              <a:srgbClr val="FFC000"/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path path="circle">
            <a:fillToRect l="100000" t="100000"/>
          </a:path>
          <a:tileRect r="-100000" b="-100000"/>
        </a:gradFill>
        <a:ln>
          <a:noFill/>
        </a:ln>
      </dgm:spPr>
      <dgm:t>
        <a:bodyPr/>
        <a:lstStyle/>
        <a:p>
          <a:r>
            <a:rPr lang="en-US" sz="2000" b="1" i="0">
              <a:solidFill>
                <a:schemeClr val="bg1"/>
              </a:solidFill>
              <a:latin typeface="Baskerville" panose="02020502070401020303" pitchFamily="18" charset="0"/>
              <a:ea typeface="Baskerville" panose="02020502070401020303" pitchFamily="18" charset="0"/>
            </a:rPr>
            <a:t>Employment/ </a:t>
          </a:r>
        </a:p>
        <a:p>
          <a:r>
            <a:rPr lang="en-US" sz="2000" b="1" i="0">
              <a:solidFill>
                <a:schemeClr val="bg1"/>
              </a:solidFill>
              <a:latin typeface="Baskerville" panose="02020502070401020303" pitchFamily="18" charset="0"/>
              <a:ea typeface="Baskerville" panose="02020502070401020303" pitchFamily="18" charset="0"/>
            </a:rPr>
            <a:t>Run own business</a:t>
          </a:r>
        </a:p>
      </dgm:t>
    </dgm:pt>
    <dgm:pt modelId="{79FDF1AB-AB8A-F44B-8743-E00149BF625D}" type="parTrans" cxnId="{59D01695-83EC-2341-A189-C4CAE50E6A84}">
      <dgm:prSet/>
      <dgm:spPr/>
      <dgm:t>
        <a:bodyPr/>
        <a:lstStyle/>
        <a:p>
          <a:endParaRPr lang="en-US"/>
        </a:p>
      </dgm:t>
    </dgm:pt>
    <dgm:pt modelId="{3D04E2BA-B0AD-9D46-B4F9-3923DC689852}" type="sibTrans" cxnId="{59D01695-83EC-2341-A189-C4CAE50E6A84}">
      <dgm:prSet/>
      <dgm:spPr/>
      <dgm:t>
        <a:bodyPr/>
        <a:lstStyle/>
        <a:p>
          <a:endParaRPr lang="en-US"/>
        </a:p>
      </dgm:t>
    </dgm:pt>
    <dgm:pt modelId="{2046DB1D-51C3-D643-B771-DA5AE09E1780}">
      <dgm:prSet custT="1"/>
      <dgm:spPr>
        <a:gradFill rotWithShape="0">
          <a:gsLst>
            <a:gs pos="2000">
              <a:srgbClr val="FF0000"/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path path="circle">
            <a:fillToRect l="100000" t="100000"/>
          </a:path>
        </a:gradFill>
        <a:ln>
          <a:noFill/>
        </a:ln>
      </dgm:spPr>
      <dgm:t>
        <a:bodyPr/>
        <a:lstStyle/>
        <a:p>
          <a:r>
            <a:rPr lang="en-US" sz="2000" b="1" i="0">
              <a:solidFill>
                <a:schemeClr val="bg1"/>
              </a:solidFill>
              <a:latin typeface="Baskerville" panose="02020502070401020303" pitchFamily="18" charset="0"/>
              <a:ea typeface="Baskerville" panose="02020502070401020303" pitchFamily="18" charset="0"/>
            </a:rPr>
            <a:t>Travel/</a:t>
          </a:r>
        </a:p>
        <a:p>
          <a:r>
            <a:rPr lang="en-US" sz="2000" b="1" i="0">
              <a:solidFill>
                <a:schemeClr val="bg1"/>
              </a:solidFill>
              <a:latin typeface="Baskerville" panose="02020502070401020303" pitchFamily="18" charset="0"/>
              <a:ea typeface="Baskerville" panose="02020502070401020303" pitchFamily="18" charset="0"/>
            </a:rPr>
            <a:t>Volunteer</a:t>
          </a:r>
        </a:p>
      </dgm:t>
    </dgm:pt>
    <dgm:pt modelId="{5E60E14F-0A6B-4D40-9481-C2486E2894B4}" type="parTrans" cxnId="{458DD215-AD3B-6B4A-8ED7-503F9A69E97F}">
      <dgm:prSet/>
      <dgm:spPr/>
      <dgm:t>
        <a:bodyPr/>
        <a:lstStyle/>
        <a:p>
          <a:endParaRPr lang="en-US"/>
        </a:p>
      </dgm:t>
    </dgm:pt>
    <dgm:pt modelId="{7321ED5D-E08F-BF45-8FCD-EDB279FB1A39}" type="sibTrans" cxnId="{458DD215-AD3B-6B4A-8ED7-503F9A69E97F}">
      <dgm:prSet/>
      <dgm:spPr/>
      <dgm:t>
        <a:bodyPr/>
        <a:lstStyle/>
        <a:p>
          <a:endParaRPr lang="en-US"/>
        </a:p>
      </dgm:t>
    </dgm:pt>
    <dgm:pt modelId="{5191C3B5-2538-9B46-A2B8-FD13DBF60A4A}">
      <dgm:prSet custT="1"/>
      <dgm:spPr>
        <a:gradFill rotWithShape="0">
          <a:gsLst>
            <a:gs pos="79000">
              <a:schemeClr val="tx2">
                <a:lumMod val="40000"/>
                <a:lumOff val="6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path path="circle">
            <a:fillToRect l="100000" t="100000"/>
          </a:path>
        </a:gradFill>
        <a:ln>
          <a:noFill/>
        </a:ln>
      </dgm:spPr>
      <dgm:t>
        <a:bodyPr/>
        <a:lstStyle/>
        <a:p>
          <a:r>
            <a:rPr lang="en-US" sz="2000" b="1" i="0">
              <a:solidFill>
                <a:schemeClr val="bg1"/>
              </a:solidFill>
              <a:latin typeface="Baskerville" panose="02020502070401020303" pitchFamily="18" charset="0"/>
              <a:ea typeface="Baskerville" panose="02020502070401020303" pitchFamily="18" charset="0"/>
            </a:rPr>
            <a:t>Apprenticeship</a:t>
          </a:r>
        </a:p>
        <a:p>
          <a:r>
            <a:rPr lang="en-US" sz="2000" b="1" i="0">
              <a:solidFill>
                <a:schemeClr val="bg1"/>
              </a:solidFill>
              <a:latin typeface="Baskerville" panose="02020502070401020303" pitchFamily="18" charset="0"/>
              <a:ea typeface="Baskerville" panose="02020502070401020303" pitchFamily="18" charset="0"/>
            </a:rPr>
            <a:t>Skilled Trades</a:t>
          </a:r>
        </a:p>
      </dgm:t>
    </dgm:pt>
    <dgm:pt modelId="{B4641537-95BB-6747-871B-97E53096E830}" type="parTrans" cxnId="{D3B93F11-E65E-DD40-BCFD-A368B68FB765}">
      <dgm:prSet/>
      <dgm:spPr/>
      <dgm:t>
        <a:bodyPr/>
        <a:lstStyle/>
        <a:p>
          <a:endParaRPr lang="en-US"/>
        </a:p>
      </dgm:t>
    </dgm:pt>
    <dgm:pt modelId="{7C997D96-B9CC-5046-BB44-69A2EB5B5C17}" type="sibTrans" cxnId="{D3B93F11-E65E-DD40-BCFD-A368B68FB765}">
      <dgm:prSet/>
      <dgm:spPr/>
      <dgm:t>
        <a:bodyPr/>
        <a:lstStyle/>
        <a:p>
          <a:endParaRPr lang="en-US"/>
        </a:p>
      </dgm:t>
    </dgm:pt>
    <dgm:pt modelId="{F9112324-01A2-3E44-9D2B-D112DF7189D7}">
      <dgm:prSet custT="1"/>
      <dgm:spPr>
        <a:gradFill rotWithShape="0">
          <a:gsLst>
            <a:gs pos="0">
              <a:schemeClr val="accent2">
                <a:lumMod val="60000"/>
                <a:lumOff val="4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path path="circle">
            <a:fillToRect l="100000" t="100000"/>
          </a:path>
        </a:gradFill>
        <a:ln>
          <a:noFill/>
        </a:ln>
      </dgm:spPr>
      <dgm:t>
        <a:bodyPr/>
        <a:lstStyle/>
        <a:p>
          <a:r>
            <a:rPr lang="en-US" sz="2000" b="1" i="0">
              <a:solidFill>
                <a:schemeClr val="bg1"/>
              </a:solidFill>
              <a:latin typeface="Baskerville" panose="02020502070401020303" pitchFamily="18" charset="0"/>
              <a:ea typeface="Baskerville" panose="02020502070401020303" pitchFamily="18" charset="0"/>
            </a:rPr>
            <a:t>Work</a:t>
          </a:r>
        </a:p>
      </dgm:t>
    </dgm:pt>
    <dgm:pt modelId="{5E465A84-46A4-2C44-9BF8-958704D3E10E}" type="parTrans" cxnId="{140E5C42-B153-1C4A-9762-A4DCB6B55FD2}">
      <dgm:prSet/>
      <dgm:spPr/>
      <dgm:t>
        <a:bodyPr/>
        <a:lstStyle/>
        <a:p>
          <a:endParaRPr lang="en-US"/>
        </a:p>
      </dgm:t>
    </dgm:pt>
    <dgm:pt modelId="{AE10A0A3-6550-1D4A-BBA3-8A90C01DF883}" type="sibTrans" cxnId="{140E5C42-B153-1C4A-9762-A4DCB6B55FD2}">
      <dgm:prSet/>
      <dgm:spPr/>
      <dgm:t>
        <a:bodyPr/>
        <a:lstStyle/>
        <a:p>
          <a:endParaRPr lang="en-US"/>
        </a:p>
      </dgm:t>
    </dgm:pt>
    <dgm:pt modelId="{3837FC85-16E2-FB42-8C92-F03507E39035}" type="pres">
      <dgm:prSet presAssocID="{B081176C-11C3-B84A-9953-8344D110BAC6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AF4743C5-F1AA-9145-B419-B8B82A6B03E2}" type="pres">
      <dgm:prSet presAssocID="{D26DF7E6-67F4-464E-8374-4BA0B2F75F6D}" presName="centerShape" presStyleLbl="node0" presStyleIdx="0" presStyleCnt="1" custScaleX="171123" custScaleY="120358"/>
      <dgm:spPr/>
    </dgm:pt>
    <dgm:pt modelId="{B6BE7EDD-5378-AB42-AA1A-219C3A8E1A80}" type="pres">
      <dgm:prSet presAssocID="{B3C661BA-84C7-AB40-85A1-B3EC8B8DCB4D}" presName="parTrans" presStyleLbl="sibTrans2D1" presStyleIdx="0" presStyleCnt="7" custScaleX="154754"/>
      <dgm:spPr/>
    </dgm:pt>
    <dgm:pt modelId="{E1EA2620-D17F-DD4A-B922-8883FA05A93C}" type="pres">
      <dgm:prSet presAssocID="{B3C661BA-84C7-AB40-85A1-B3EC8B8DCB4D}" presName="connectorText" presStyleLbl="sibTrans2D1" presStyleIdx="0" presStyleCnt="7"/>
      <dgm:spPr/>
    </dgm:pt>
    <dgm:pt modelId="{0019BD67-F0ED-8E4C-8BDC-64AF34C2FB03}" type="pres">
      <dgm:prSet presAssocID="{4105A29A-6A28-AF4D-8236-D674762934C2}" presName="node" presStyleLbl="node1" presStyleIdx="0" presStyleCnt="7" custScaleX="156334" custScaleY="86867">
        <dgm:presLayoutVars>
          <dgm:bulletEnabled val="1"/>
        </dgm:presLayoutVars>
      </dgm:prSet>
      <dgm:spPr/>
    </dgm:pt>
    <dgm:pt modelId="{B1FA4ADA-7DDA-2048-B808-0D6F14373409}" type="pres">
      <dgm:prSet presAssocID="{C4EC0A7F-1DE8-AA45-9A85-D6E0E686CBBB}" presName="parTrans" presStyleLbl="sibTrans2D1" presStyleIdx="1" presStyleCnt="7" custScaleX="129257"/>
      <dgm:spPr/>
    </dgm:pt>
    <dgm:pt modelId="{FA531918-6AA9-0844-91E7-0DF7FE723B8C}" type="pres">
      <dgm:prSet presAssocID="{C4EC0A7F-1DE8-AA45-9A85-D6E0E686CBBB}" presName="connectorText" presStyleLbl="sibTrans2D1" presStyleIdx="1" presStyleCnt="7"/>
      <dgm:spPr/>
    </dgm:pt>
    <dgm:pt modelId="{DE75E5F3-D8BB-8E46-B283-96FDD73195DF}" type="pres">
      <dgm:prSet presAssocID="{9853131A-D264-9449-A40F-911B4BC10E68}" presName="node" presStyleLbl="node1" presStyleIdx="1" presStyleCnt="7" custScaleX="137988" custScaleY="84381" custRadScaleRad="145338" custRadScaleInc="32645">
        <dgm:presLayoutVars>
          <dgm:bulletEnabled val="1"/>
        </dgm:presLayoutVars>
      </dgm:prSet>
      <dgm:spPr/>
    </dgm:pt>
    <dgm:pt modelId="{6F6F1F72-C2DE-574B-AD07-997413365E29}" type="pres">
      <dgm:prSet presAssocID="{ACE8A4E6-9849-C543-9F87-9502454269EA}" presName="parTrans" presStyleLbl="sibTrans2D1" presStyleIdx="2" presStyleCnt="7" custScaleX="166167"/>
      <dgm:spPr/>
    </dgm:pt>
    <dgm:pt modelId="{FF18533F-47B3-604D-A6BE-E372E3EBB091}" type="pres">
      <dgm:prSet presAssocID="{ACE8A4E6-9849-C543-9F87-9502454269EA}" presName="connectorText" presStyleLbl="sibTrans2D1" presStyleIdx="2" presStyleCnt="7"/>
      <dgm:spPr/>
    </dgm:pt>
    <dgm:pt modelId="{CE44F1D3-0CC6-BB49-B64E-DCEBB94B5410}" type="pres">
      <dgm:prSet presAssocID="{31639FD8-2DAA-4F42-B314-B55886BB2A22}" presName="node" presStyleLbl="node1" presStyleIdx="2" presStyleCnt="7" custScaleX="118287" custScaleY="84515" custRadScaleRad="128937" custRadScaleInc="-22937">
        <dgm:presLayoutVars>
          <dgm:bulletEnabled val="1"/>
        </dgm:presLayoutVars>
      </dgm:prSet>
      <dgm:spPr/>
    </dgm:pt>
    <dgm:pt modelId="{2FAD44FD-6F63-CE4F-8D71-1423E67C8483}" type="pres">
      <dgm:prSet presAssocID="{79FDF1AB-AB8A-F44B-8743-E00149BF625D}" presName="parTrans" presStyleLbl="sibTrans2D1" presStyleIdx="3" presStyleCnt="7" custScaleX="165949"/>
      <dgm:spPr/>
    </dgm:pt>
    <dgm:pt modelId="{23E5B7C3-CD64-A348-9C00-CE6F8795CF64}" type="pres">
      <dgm:prSet presAssocID="{79FDF1AB-AB8A-F44B-8743-E00149BF625D}" presName="connectorText" presStyleLbl="sibTrans2D1" presStyleIdx="3" presStyleCnt="7"/>
      <dgm:spPr/>
    </dgm:pt>
    <dgm:pt modelId="{91AB436C-EE7D-784E-AE03-0DD862C95E5B}" type="pres">
      <dgm:prSet presAssocID="{15564FBC-14CE-474E-B798-FFFB50475561}" presName="node" presStyleLbl="node1" presStyleIdx="3" presStyleCnt="7" custScaleX="158803" custScaleY="78580" custRadScaleRad="107124" custRadScaleInc="-38106">
        <dgm:presLayoutVars>
          <dgm:bulletEnabled val="1"/>
        </dgm:presLayoutVars>
      </dgm:prSet>
      <dgm:spPr/>
    </dgm:pt>
    <dgm:pt modelId="{A2EB4A48-1D0B-884C-988C-3E8133F5B9AC}" type="pres">
      <dgm:prSet presAssocID="{5E60E14F-0A6B-4D40-9481-C2486E2894B4}" presName="parTrans" presStyleLbl="sibTrans2D1" presStyleIdx="4" presStyleCnt="7" custScaleX="139898"/>
      <dgm:spPr/>
    </dgm:pt>
    <dgm:pt modelId="{A70F95CE-2052-D048-8A57-28DB69F255CF}" type="pres">
      <dgm:prSet presAssocID="{5E60E14F-0A6B-4D40-9481-C2486E2894B4}" presName="connectorText" presStyleLbl="sibTrans2D1" presStyleIdx="4" presStyleCnt="7"/>
      <dgm:spPr/>
    </dgm:pt>
    <dgm:pt modelId="{F3093EC0-5670-4F44-BFC7-523D40A5815A}" type="pres">
      <dgm:prSet presAssocID="{2046DB1D-51C3-D643-B771-DA5AE09E1780}" presName="node" presStyleLbl="node1" presStyleIdx="4" presStyleCnt="7" custScaleX="147643" custScaleY="76275" custRadScaleRad="132738" custRadScaleInc="107003">
        <dgm:presLayoutVars>
          <dgm:bulletEnabled val="1"/>
        </dgm:presLayoutVars>
      </dgm:prSet>
      <dgm:spPr/>
    </dgm:pt>
    <dgm:pt modelId="{0407CD3C-F41F-8B40-BCD4-DC80E07083A6}" type="pres">
      <dgm:prSet presAssocID="{B4641537-95BB-6747-871B-97E53096E830}" presName="parTrans" presStyleLbl="sibTrans2D1" presStyleIdx="5" presStyleCnt="7" custScaleX="157948"/>
      <dgm:spPr/>
    </dgm:pt>
    <dgm:pt modelId="{09C14F85-0D93-7740-A5A4-DCBB10C0920A}" type="pres">
      <dgm:prSet presAssocID="{B4641537-95BB-6747-871B-97E53096E830}" presName="connectorText" presStyleLbl="sibTrans2D1" presStyleIdx="5" presStyleCnt="7"/>
      <dgm:spPr/>
    </dgm:pt>
    <dgm:pt modelId="{CDC474D5-5F92-874B-8101-4A33E95EAB32}" type="pres">
      <dgm:prSet presAssocID="{5191C3B5-2538-9B46-A2B8-FD13DBF60A4A}" presName="node" presStyleLbl="node1" presStyleIdx="5" presStyleCnt="7" custScaleX="146131" custScaleY="84212" custRadScaleRad="144465" custRadScaleInc="45097">
        <dgm:presLayoutVars>
          <dgm:bulletEnabled val="1"/>
        </dgm:presLayoutVars>
      </dgm:prSet>
      <dgm:spPr/>
    </dgm:pt>
    <dgm:pt modelId="{9CA6C007-55AF-6141-AFA9-9A05B3C7347C}" type="pres">
      <dgm:prSet presAssocID="{5E465A84-46A4-2C44-9BF8-958704D3E10E}" presName="parTrans" presStyleLbl="sibTrans2D1" presStyleIdx="6" presStyleCnt="7" custLinFactNeighborX="14371" custLinFactNeighborY="-8973"/>
      <dgm:spPr/>
    </dgm:pt>
    <dgm:pt modelId="{142124DE-78CB-9C44-B4A6-9A7C43F186D1}" type="pres">
      <dgm:prSet presAssocID="{5E465A84-46A4-2C44-9BF8-958704D3E10E}" presName="connectorText" presStyleLbl="sibTrans2D1" presStyleIdx="6" presStyleCnt="7"/>
      <dgm:spPr/>
    </dgm:pt>
    <dgm:pt modelId="{B876D797-36FA-E94D-83B8-EDD4CA328E0F}" type="pres">
      <dgm:prSet presAssocID="{F9112324-01A2-3E44-9D2B-D112DF7189D7}" presName="node" presStyleLbl="node1" presStyleIdx="6" presStyleCnt="7" custScaleX="116570" custScaleY="77232" custRadScaleRad="145509" custRadScaleInc="-25509">
        <dgm:presLayoutVars>
          <dgm:bulletEnabled val="1"/>
        </dgm:presLayoutVars>
      </dgm:prSet>
      <dgm:spPr/>
    </dgm:pt>
  </dgm:ptLst>
  <dgm:cxnLst>
    <dgm:cxn modelId="{38DC5808-E195-7446-BD16-3C033E3DE9CF}" srcId="{D26DF7E6-67F4-464E-8374-4BA0B2F75F6D}" destId="{9853131A-D264-9449-A40F-911B4BC10E68}" srcOrd="1" destOrd="0" parTransId="{C4EC0A7F-1DE8-AA45-9A85-D6E0E686CBBB}" sibTransId="{39E4F5DD-04DE-214B-82E9-D322AA54133F}"/>
    <dgm:cxn modelId="{851AB40C-187D-BF47-9293-FE64FCBAE0DE}" type="presOf" srcId="{B4641537-95BB-6747-871B-97E53096E830}" destId="{09C14F85-0D93-7740-A5A4-DCBB10C0920A}" srcOrd="1" destOrd="0" presId="urn:microsoft.com/office/officeart/2005/8/layout/radial5"/>
    <dgm:cxn modelId="{DCDF970D-7987-F440-AEA2-6955BD7F4CD0}" type="presOf" srcId="{F9112324-01A2-3E44-9D2B-D112DF7189D7}" destId="{B876D797-36FA-E94D-83B8-EDD4CA328E0F}" srcOrd="0" destOrd="0" presId="urn:microsoft.com/office/officeart/2005/8/layout/radial5"/>
    <dgm:cxn modelId="{D3B93F11-E65E-DD40-BCFD-A368B68FB765}" srcId="{D26DF7E6-67F4-464E-8374-4BA0B2F75F6D}" destId="{5191C3B5-2538-9B46-A2B8-FD13DBF60A4A}" srcOrd="5" destOrd="0" parTransId="{B4641537-95BB-6747-871B-97E53096E830}" sibTransId="{7C997D96-B9CC-5046-BB44-69A2EB5B5C17}"/>
    <dgm:cxn modelId="{A38D3214-DD9E-0B49-BC38-D91F586CC201}" type="presOf" srcId="{B3C661BA-84C7-AB40-85A1-B3EC8B8DCB4D}" destId="{E1EA2620-D17F-DD4A-B922-8883FA05A93C}" srcOrd="1" destOrd="0" presId="urn:microsoft.com/office/officeart/2005/8/layout/radial5"/>
    <dgm:cxn modelId="{458DD215-AD3B-6B4A-8ED7-503F9A69E97F}" srcId="{D26DF7E6-67F4-464E-8374-4BA0B2F75F6D}" destId="{2046DB1D-51C3-D643-B771-DA5AE09E1780}" srcOrd="4" destOrd="0" parTransId="{5E60E14F-0A6B-4D40-9481-C2486E2894B4}" sibTransId="{7321ED5D-E08F-BF45-8FCD-EDB279FB1A39}"/>
    <dgm:cxn modelId="{C266A019-9175-9B44-8980-C9172FEBDD9E}" type="presOf" srcId="{ACE8A4E6-9849-C543-9F87-9502454269EA}" destId="{FF18533F-47B3-604D-A6BE-E372E3EBB091}" srcOrd="1" destOrd="0" presId="urn:microsoft.com/office/officeart/2005/8/layout/radial5"/>
    <dgm:cxn modelId="{2701D431-86B9-EF47-BA9C-725322958223}" type="presOf" srcId="{C4EC0A7F-1DE8-AA45-9A85-D6E0E686CBBB}" destId="{FA531918-6AA9-0844-91E7-0DF7FE723B8C}" srcOrd="1" destOrd="0" presId="urn:microsoft.com/office/officeart/2005/8/layout/radial5"/>
    <dgm:cxn modelId="{6AE0D233-E1B9-7744-AD08-E7C9DAEE74AB}" type="presOf" srcId="{5E60E14F-0A6B-4D40-9481-C2486E2894B4}" destId="{A70F95CE-2052-D048-8A57-28DB69F255CF}" srcOrd="1" destOrd="0" presId="urn:microsoft.com/office/officeart/2005/8/layout/radial5"/>
    <dgm:cxn modelId="{140E5C42-B153-1C4A-9762-A4DCB6B55FD2}" srcId="{D26DF7E6-67F4-464E-8374-4BA0B2F75F6D}" destId="{F9112324-01A2-3E44-9D2B-D112DF7189D7}" srcOrd="6" destOrd="0" parTransId="{5E465A84-46A4-2C44-9BF8-958704D3E10E}" sibTransId="{AE10A0A3-6550-1D4A-BBA3-8A90C01DF883}"/>
    <dgm:cxn modelId="{D37EF543-0334-EE41-9FD9-915857174766}" type="presOf" srcId="{4105A29A-6A28-AF4D-8236-D674762934C2}" destId="{0019BD67-F0ED-8E4C-8BDC-64AF34C2FB03}" srcOrd="0" destOrd="0" presId="urn:microsoft.com/office/officeart/2005/8/layout/radial5"/>
    <dgm:cxn modelId="{8693E551-2B56-AD43-AEFA-8BD9F98B82CA}" type="presOf" srcId="{ACE8A4E6-9849-C543-9F87-9502454269EA}" destId="{6F6F1F72-C2DE-574B-AD07-997413365E29}" srcOrd="0" destOrd="0" presId="urn:microsoft.com/office/officeart/2005/8/layout/radial5"/>
    <dgm:cxn modelId="{0BA51E6A-3521-714E-A82B-9E91B44D997B}" type="presOf" srcId="{5E465A84-46A4-2C44-9BF8-958704D3E10E}" destId="{9CA6C007-55AF-6141-AFA9-9A05B3C7347C}" srcOrd="0" destOrd="0" presId="urn:microsoft.com/office/officeart/2005/8/layout/radial5"/>
    <dgm:cxn modelId="{050D7D6A-6890-7A4C-953E-FA4D1EA8DC6B}" srcId="{D26DF7E6-67F4-464E-8374-4BA0B2F75F6D}" destId="{4105A29A-6A28-AF4D-8236-D674762934C2}" srcOrd="0" destOrd="0" parTransId="{B3C661BA-84C7-AB40-85A1-B3EC8B8DCB4D}" sibTransId="{DAC6BF1E-69F8-A04D-9B94-BE68B887A7A0}"/>
    <dgm:cxn modelId="{EF2BC86D-34A2-2043-AFF4-C8F18DE83E5D}" type="presOf" srcId="{79FDF1AB-AB8A-F44B-8743-E00149BF625D}" destId="{2FAD44FD-6F63-CE4F-8D71-1423E67C8483}" srcOrd="0" destOrd="0" presId="urn:microsoft.com/office/officeart/2005/8/layout/radial5"/>
    <dgm:cxn modelId="{DDCE6F6F-668B-2546-93DA-3B92DB983737}" type="presOf" srcId="{9853131A-D264-9449-A40F-911B4BC10E68}" destId="{DE75E5F3-D8BB-8E46-B283-96FDD73195DF}" srcOrd="0" destOrd="0" presId="urn:microsoft.com/office/officeart/2005/8/layout/radial5"/>
    <dgm:cxn modelId="{20106C7C-D21E-254D-859E-643D2056132B}" type="presOf" srcId="{B3C661BA-84C7-AB40-85A1-B3EC8B8DCB4D}" destId="{B6BE7EDD-5378-AB42-AA1A-219C3A8E1A80}" srcOrd="0" destOrd="0" presId="urn:microsoft.com/office/officeart/2005/8/layout/radial5"/>
    <dgm:cxn modelId="{59D01695-83EC-2341-A189-C4CAE50E6A84}" srcId="{D26DF7E6-67F4-464E-8374-4BA0B2F75F6D}" destId="{15564FBC-14CE-474E-B798-FFFB50475561}" srcOrd="3" destOrd="0" parTransId="{79FDF1AB-AB8A-F44B-8743-E00149BF625D}" sibTransId="{3D04E2BA-B0AD-9D46-B4F9-3923DC689852}"/>
    <dgm:cxn modelId="{732B6FA2-D06B-9347-9E56-A319C68D947B}" type="presOf" srcId="{B081176C-11C3-B84A-9953-8344D110BAC6}" destId="{3837FC85-16E2-FB42-8C92-F03507E39035}" srcOrd="0" destOrd="0" presId="urn:microsoft.com/office/officeart/2005/8/layout/radial5"/>
    <dgm:cxn modelId="{61EF6CA7-1639-C441-853A-AFE6E0F039F8}" type="presOf" srcId="{5191C3B5-2538-9B46-A2B8-FD13DBF60A4A}" destId="{CDC474D5-5F92-874B-8101-4A33E95EAB32}" srcOrd="0" destOrd="0" presId="urn:microsoft.com/office/officeart/2005/8/layout/radial5"/>
    <dgm:cxn modelId="{28E7EDA8-DA1F-574E-839E-0C9BFF0E5D8D}" type="presOf" srcId="{5E60E14F-0A6B-4D40-9481-C2486E2894B4}" destId="{A2EB4A48-1D0B-884C-988C-3E8133F5B9AC}" srcOrd="0" destOrd="0" presId="urn:microsoft.com/office/officeart/2005/8/layout/radial5"/>
    <dgm:cxn modelId="{EF9C46AD-A6E9-9244-86F8-0A5AE1E0AFAC}" type="presOf" srcId="{2046DB1D-51C3-D643-B771-DA5AE09E1780}" destId="{F3093EC0-5670-4F44-BFC7-523D40A5815A}" srcOrd="0" destOrd="0" presId="urn:microsoft.com/office/officeart/2005/8/layout/radial5"/>
    <dgm:cxn modelId="{EC5AD5B0-C63F-3A43-B54B-7DC3F79FC622}" type="presOf" srcId="{C4EC0A7F-1DE8-AA45-9A85-D6E0E686CBBB}" destId="{B1FA4ADA-7DDA-2048-B808-0D6F14373409}" srcOrd="0" destOrd="0" presId="urn:microsoft.com/office/officeart/2005/8/layout/radial5"/>
    <dgm:cxn modelId="{400369B7-C1DA-9648-B9BC-A6C2B93604EE}" type="presOf" srcId="{15564FBC-14CE-474E-B798-FFFB50475561}" destId="{91AB436C-EE7D-784E-AE03-0DD862C95E5B}" srcOrd="0" destOrd="0" presId="urn:microsoft.com/office/officeart/2005/8/layout/radial5"/>
    <dgm:cxn modelId="{E95CEDBF-1C0C-C944-9C37-C3E850A95A08}" type="presOf" srcId="{31639FD8-2DAA-4F42-B314-B55886BB2A22}" destId="{CE44F1D3-0CC6-BB49-B64E-DCEBB94B5410}" srcOrd="0" destOrd="0" presId="urn:microsoft.com/office/officeart/2005/8/layout/radial5"/>
    <dgm:cxn modelId="{A1BE7AC3-87AA-AC40-9C6E-91A4C34307A2}" srcId="{B081176C-11C3-B84A-9953-8344D110BAC6}" destId="{D26DF7E6-67F4-464E-8374-4BA0B2F75F6D}" srcOrd="0" destOrd="0" parTransId="{D1A99224-473B-1F4F-9A51-B78DF880D664}" sibTransId="{DDD09003-DAD0-8A48-92DB-A6DAD999BCF9}"/>
    <dgm:cxn modelId="{CFE091C3-2C06-D74A-AF7B-0C703D446CC2}" type="presOf" srcId="{5E465A84-46A4-2C44-9BF8-958704D3E10E}" destId="{142124DE-78CB-9C44-B4A6-9A7C43F186D1}" srcOrd="1" destOrd="0" presId="urn:microsoft.com/office/officeart/2005/8/layout/radial5"/>
    <dgm:cxn modelId="{B3CBD8CA-BC61-EC4E-87FA-559CFD346B50}" type="presOf" srcId="{D26DF7E6-67F4-464E-8374-4BA0B2F75F6D}" destId="{AF4743C5-F1AA-9145-B419-B8B82A6B03E2}" srcOrd="0" destOrd="0" presId="urn:microsoft.com/office/officeart/2005/8/layout/radial5"/>
    <dgm:cxn modelId="{DD252CD0-1262-9B46-B701-03D80C2FDE1C}" type="presOf" srcId="{B4641537-95BB-6747-871B-97E53096E830}" destId="{0407CD3C-F41F-8B40-BCD4-DC80E07083A6}" srcOrd="0" destOrd="0" presId="urn:microsoft.com/office/officeart/2005/8/layout/radial5"/>
    <dgm:cxn modelId="{11F63AEC-FBFC-0446-BE58-60EBD19FAD76}" type="presOf" srcId="{79FDF1AB-AB8A-F44B-8743-E00149BF625D}" destId="{23E5B7C3-CD64-A348-9C00-CE6F8795CF64}" srcOrd="1" destOrd="0" presId="urn:microsoft.com/office/officeart/2005/8/layout/radial5"/>
    <dgm:cxn modelId="{C2AC0FF0-DFE7-7249-A27F-FF08D915A336}" srcId="{D26DF7E6-67F4-464E-8374-4BA0B2F75F6D}" destId="{31639FD8-2DAA-4F42-B314-B55886BB2A22}" srcOrd="2" destOrd="0" parTransId="{ACE8A4E6-9849-C543-9F87-9502454269EA}" sibTransId="{575ABBF2-C49E-B94E-8834-B8BA249105E6}"/>
    <dgm:cxn modelId="{735065F9-CC3B-7D4E-BBD4-E5483B9AE830}" type="presParOf" srcId="{3837FC85-16E2-FB42-8C92-F03507E39035}" destId="{AF4743C5-F1AA-9145-B419-B8B82A6B03E2}" srcOrd="0" destOrd="0" presId="urn:microsoft.com/office/officeart/2005/8/layout/radial5"/>
    <dgm:cxn modelId="{C4C5D995-BC94-D74F-A97D-3C92DD555C97}" type="presParOf" srcId="{3837FC85-16E2-FB42-8C92-F03507E39035}" destId="{B6BE7EDD-5378-AB42-AA1A-219C3A8E1A80}" srcOrd="1" destOrd="0" presId="urn:microsoft.com/office/officeart/2005/8/layout/radial5"/>
    <dgm:cxn modelId="{7C765F27-8D34-0E4E-84C3-D6EE49919C8E}" type="presParOf" srcId="{B6BE7EDD-5378-AB42-AA1A-219C3A8E1A80}" destId="{E1EA2620-D17F-DD4A-B922-8883FA05A93C}" srcOrd="0" destOrd="0" presId="urn:microsoft.com/office/officeart/2005/8/layout/radial5"/>
    <dgm:cxn modelId="{BB003D9A-2190-0B4F-9AB8-0B666E4A3755}" type="presParOf" srcId="{3837FC85-16E2-FB42-8C92-F03507E39035}" destId="{0019BD67-F0ED-8E4C-8BDC-64AF34C2FB03}" srcOrd="2" destOrd="0" presId="urn:microsoft.com/office/officeart/2005/8/layout/radial5"/>
    <dgm:cxn modelId="{FEF1B4BF-67DD-7143-ADD9-80F7F2DF6D25}" type="presParOf" srcId="{3837FC85-16E2-FB42-8C92-F03507E39035}" destId="{B1FA4ADA-7DDA-2048-B808-0D6F14373409}" srcOrd="3" destOrd="0" presId="urn:microsoft.com/office/officeart/2005/8/layout/radial5"/>
    <dgm:cxn modelId="{91F078EC-DEC2-104B-9D1B-DE7BCDF360E7}" type="presParOf" srcId="{B1FA4ADA-7DDA-2048-B808-0D6F14373409}" destId="{FA531918-6AA9-0844-91E7-0DF7FE723B8C}" srcOrd="0" destOrd="0" presId="urn:microsoft.com/office/officeart/2005/8/layout/radial5"/>
    <dgm:cxn modelId="{3ABEC473-375E-7F41-A0C5-B33FD6D92223}" type="presParOf" srcId="{3837FC85-16E2-FB42-8C92-F03507E39035}" destId="{DE75E5F3-D8BB-8E46-B283-96FDD73195DF}" srcOrd="4" destOrd="0" presId="urn:microsoft.com/office/officeart/2005/8/layout/radial5"/>
    <dgm:cxn modelId="{DD8D7C34-7EE8-D649-9F62-1EC2F971C22B}" type="presParOf" srcId="{3837FC85-16E2-FB42-8C92-F03507E39035}" destId="{6F6F1F72-C2DE-574B-AD07-997413365E29}" srcOrd="5" destOrd="0" presId="urn:microsoft.com/office/officeart/2005/8/layout/radial5"/>
    <dgm:cxn modelId="{1944B8F5-1B46-204B-9985-80E28B1B316E}" type="presParOf" srcId="{6F6F1F72-C2DE-574B-AD07-997413365E29}" destId="{FF18533F-47B3-604D-A6BE-E372E3EBB091}" srcOrd="0" destOrd="0" presId="urn:microsoft.com/office/officeart/2005/8/layout/radial5"/>
    <dgm:cxn modelId="{47C0DEC0-D5AE-B146-A365-229E6DB2C6C3}" type="presParOf" srcId="{3837FC85-16E2-FB42-8C92-F03507E39035}" destId="{CE44F1D3-0CC6-BB49-B64E-DCEBB94B5410}" srcOrd="6" destOrd="0" presId="urn:microsoft.com/office/officeart/2005/8/layout/radial5"/>
    <dgm:cxn modelId="{D8767072-B10D-1047-8D47-CBE31105D94A}" type="presParOf" srcId="{3837FC85-16E2-FB42-8C92-F03507E39035}" destId="{2FAD44FD-6F63-CE4F-8D71-1423E67C8483}" srcOrd="7" destOrd="0" presId="urn:microsoft.com/office/officeart/2005/8/layout/radial5"/>
    <dgm:cxn modelId="{55B3D67D-65A5-F14A-B22F-377637CCBE73}" type="presParOf" srcId="{2FAD44FD-6F63-CE4F-8D71-1423E67C8483}" destId="{23E5B7C3-CD64-A348-9C00-CE6F8795CF64}" srcOrd="0" destOrd="0" presId="urn:microsoft.com/office/officeart/2005/8/layout/radial5"/>
    <dgm:cxn modelId="{27CF3A81-8E4B-9C47-B24B-0A84AD0E0C8C}" type="presParOf" srcId="{3837FC85-16E2-FB42-8C92-F03507E39035}" destId="{91AB436C-EE7D-784E-AE03-0DD862C95E5B}" srcOrd="8" destOrd="0" presId="urn:microsoft.com/office/officeart/2005/8/layout/radial5"/>
    <dgm:cxn modelId="{4B48BDF5-61AB-AD4C-9199-3A78D57AB853}" type="presParOf" srcId="{3837FC85-16E2-FB42-8C92-F03507E39035}" destId="{A2EB4A48-1D0B-884C-988C-3E8133F5B9AC}" srcOrd="9" destOrd="0" presId="urn:microsoft.com/office/officeart/2005/8/layout/radial5"/>
    <dgm:cxn modelId="{E7C90D2E-A170-CF45-9F29-4E604C188792}" type="presParOf" srcId="{A2EB4A48-1D0B-884C-988C-3E8133F5B9AC}" destId="{A70F95CE-2052-D048-8A57-28DB69F255CF}" srcOrd="0" destOrd="0" presId="urn:microsoft.com/office/officeart/2005/8/layout/radial5"/>
    <dgm:cxn modelId="{8FF02A2E-6630-8146-ACE7-4C93CDBB561D}" type="presParOf" srcId="{3837FC85-16E2-FB42-8C92-F03507E39035}" destId="{F3093EC0-5670-4F44-BFC7-523D40A5815A}" srcOrd="10" destOrd="0" presId="urn:microsoft.com/office/officeart/2005/8/layout/radial5"/>
    <dgm:cxn modelId="{2D36FC21-7C92-0142-9C21-F5B156E382E5}" type="presParOf" srcId="{3837FC85-16E2-FB42-8C92-F03507E39035}" destId="{0407CD3C-F41F-8B40-BCD4-DC80E07083A6}" srcOrd="11" destOrd="0" presId="urn:microsoft.com/office/officeart/2005/8/layout/radial5"/>
    <dgm:cxn modelId="{EF28B4C5-0692-1940-B1DD-DDCF53F7F146}" type="presParOf" srcId="{0407CD3C-F41F-8B40-BCD4-DC80E07083A6}" destId="{09C14F85-0D93-7740-A5A4-DCBB10C0920A}" srcOrd="0" destOrd="0" presId="urn:microsoft.com/office/officeart/2005/8/layout/radial5"/>
    <dgm:cxn modelId="{53A7F113-3307-7B4D-9D35-967DE84E90EA}" type="presParOf" srcId="{3837FC85-16E2-FB42-8C92-F03507E39035}" destId="{CDC474D5-5F92-874B-8101-4A33E95EAB32}" srcOrd="12" destOrd="0" presId="urn:microsoft.com/office/officeart/2005/8/layout/radial5"/>
    <dgm:cxn modelId="{C59004AD-7FDD-804E-B92C-ADA029A08669}" type="presParOf" srcId="{3837FC85-16E2-FB42-8C92-F03507E39035}" destId="{9CA6C007-55AF-6141-AFA9-9A05B3C7347C}" srcOrd="13" destOrd="0" presId="urn:microsoft.com/office/officeart/2005/8/layout/radial5"/>
    <dgm:cxn modelId="{E67B5814-2543-5E4A-97A2-6E614B3B3BCD}" type="presParOf" srcId="{9CA6C007-55AF-6141-AFA9-9A05B3C7347C}" destId="{142124DE-78CB-9C44-B4A6-9A7C43F186D1}" srcOrd="0" destOrd="0" presId="urn:microsoft.com/office/officeart/2005/8/layout/radial5"/>
    <dgm:cxn modelId="{63C409D5-8A3C-8444-8556-CF1E8A99ADF4}" type="presParOf" srcId="{3837FC85-16E2-FB42-8C92-F03507E39035}" destId="{B876D797-36FA-E94D-83B8-EDD4CA328E0F}" srcOrd="1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4743C5-F1AA-9145-B419-B8B82A6B03E2}">
      <dsp:nvSpPr>
        <dsp:cNvPr id="0" name=""/>
        <dsp:cNvSpPr/>
      </dsp:nvSpPr>
      <dsp:spPr>
        <a:xfrm>
          <a:off x="4490986" y="2469181"/>
          <a:ext cx="3463636" cy="2436120"/>
        </a:xfrm>
        <a:prstGeom prst="ellipse">
          <a:avLst/>
        </a:prstGeom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>
              <a:solidFill>
                <a:schemeClr val="accent2">
                  <a:lumMod val="75000"/>
                </a:schemeClr>
              </a:solidFill>
              <a:latin typeface="ACADEMY ENGRAVED LET PLAIN:1.0" panose="02000000000000000000" pitchFamily="2" charset="0"/>
            </a:rPr>
            <a:t>High school graduation</a:t>
          </a:r>
        </a:p>
      </dsp:txBody>
      <dsp:txXfrm>
        <a:off x="4998224" y="2825943"/>
        <a:ext cx="2449160" cy="1722596"/>
      </dsp:txXfrm>
    </dsp:sp>
    <dsp:sp modelId="{B6BE7EDD-5378-AB42-AA1A-219C3A8E1A80}">
      <dsp:nvSpPr>
        <dsp:cNvPr id="0" name=""/>
        <dsp:cNvSpPr/>
      </dsp:nvSpPr>
      <dsp:spPr>
        <a:xfrm rot="16200000">
          <a:off x="5925051" y="1772953"/>
          <a:ext cx="595507" cy="6881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6014377" y="1999915"/>
        <a:ext cx="416855" cy="412909"/>
      </dsp:txXfrm>
    </dsp:sp>
    <dsp:sp modelId="{0019BD67-F0ED-8E4C-8BDC-64AF34C2FB03}">
      <dsp:nvSpPr>
        <dsp:cNvPr id="0" name=""/>
        <dsp:cNvSpPr/>
      </dsp:nvSpPr>
      <dsp:spPr>
        <a:xfrm>
          <a:off x="4798871" y="160708"/>
          <a:ext cx="2847867" cy="1582418"/>
        </a:xfrm>
        <a:prstGeom prst="ellipse">
          <a:avLst/>
        </a:prstGeom>
        <a:gradFill rotWithShape="0">
          <a:gsLst>
            <a:gs pos="0">
              <a:srgbClr val="64DBD6"/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path path="circle">
            <a:fillToRect l="100000" t="100000"/>
          </a:path>
        </a:gradFill>
        <a:ln w="2540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>
              <a:solidFill>
                <a:schemeClr val="bg1"/>
              </a:solidFill>
              <a:latin typeface="Baskerville" panose="02020502070401020303" pitchFamily="18" charset="0"/>
              <a:ea typeface="Baskerville" panose="02020502070401020303" pitchFamily="18" charset="0"/>
            </a:rPr>
            <a:t>Military/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>
              <a:solidFill>
                <a:schemeClr val="bg1"/>
              </a:solidFill>
              <a:latin typeface="Baskerville" panose="02020502070401020303" pitchFamily="18" charset="0"/>
              <a:ea typeface="Baskerville" panose="02020502070401020303" pitchFamily="18" charset="0"/>
            </a:rPr>
            <a:t>Policing</a:t>
          </a:r>
        </a:p>
      </dsp:txBody>
      <dsp:txXfrm>
        <a:off x="5215931" y="392448"/>
        <a:ext cx="2013747" cy="1118938"/>
      </dsp:txXfrm>
    </dsp:sp>
    <dsp:sp modelId="{B1FA4ADA-7DDA-2048-B808-0D6F14373409}">
      <dsp:nvSpPr>
        <dsp:cNvPr id="0" name=""/>
        <dsp:cNvSpPr/>
      </dsp:nvSpPr>
      <dsp:spPr>
        <a:xfrm rot="19789380">
          <a:off x="7663286" y="2231104"/>
          <a:ext cx="943942" cy="6881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7677276" y="2420629"/>
        <a:ext cx="737488" cy="412909"/>
      </dsp:txXfrm>
    </dsp:sp>
    <dsp:sp modelId="{DE75E5F3-D8BB-8E46-B283-96FDD73195DF}">
      <dsp:nvSpPr>
        <dsp:cNvPr id="0" name=""/>
        <dsp:cNvSpPr/>
      </dsp:nvSpPr>
      <dsp:spPr>
        <a:xfrm>
          <a:off x="8402669" y="920316"/>
          <a:ext cx="2513666" cy="1537131"/>
        </a:xfrm>
        <a:prstGeom prst="ellipse">
          <a:avLst/>
        </a:prstGeom>
        <a:gradFill flip="none" rotWithShape="1">
          <a:gsLst>
            <a:gs pos="0">
              <a:srgbClr val="00B050"/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path path="circle">
            <a:fillToRect l="100000" t="100000"/>
          </a:path>
          <a:tileRect r="-100000" b="-100000"/>
        </a:gradFill>
        <a:ln w="2540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>
              <a:solidFill>
                <a:schemeClr val="bg1"/>
              </a:solidFill>
              <a:latin typeface="Baskerville" panose="02020502070401020303" pitchFamily="18" charset="0"/>
              <a:ea typeface="Baskerville" panose="02020502070401020303" pitchFamily="18" charset="0"/>
            </a:rPr>
            <a:t>University/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>
              <a:solidFill>
                <a:schemeClr val="bg1"/>
              </a:solidFill>
              <a:latin typeface="Baskerville" panose="02020502070401020303" pitchFamily="18" charset="0"/>
              <a:ea typeface="Baskerville" panose="02020502070401020303" pitchFamily="18" charset="0"/>
            </a:rPr>
            <a:t>College</a:t>
          </a:r>
        </a:p>
      </dsp:txBody>
      <dsp:txXfrm>
        <a:off x="8770787" y="1145424"/>
        <a:ext cx="1777430" cy="1086915"/>
      </dsp:txXfrm>
    </dsp:sp>
    <dsp:sp modelId="{6F6F1F72-C2DE-574B-AD07-997413365E29}">
      <dsp:nvSpPr>
        <dsp:cNvPr id="0" name=""/>
        <dsp:cNvSpPr/>
      </dsp:nvSpPr>
      <dsp:spPr>
        <a:xfrm rot="417543">
          <a:off x="7959438" y="3594788"/>
          <a:ext cx="649927" cy="6881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7960156" y="3720612"/>
        <a:ext cx="454949" cy="412909"/>
      </dsp:txXfrm>
    </dsp:sp>
    <dsp:sp modelId="{CE44F1D3-0CC6-BB49-B64E-DCEBB94B5410}">
      <dsp:nvSpPr>
        <dsp:cNvPr id="0" name=""/>
        <dsp:cNvSpPr/>
      </dsp:nvSpPr>
      <dsp:spPr>
        <a:xfrm>
          <a:off x="8646277" y="3344768"/>
          <a:ext cx="2154782" cy="1539572"/>
        </a:xfrm>
        <a:prstGeom prst="ellipse">
          <a:avLst/>
        </a:prstGeom>
        <a:gradFill flip="none" rotWithShape="1">
          <a:gsLst>
            <a:gs pos="0">
              <a:srgbClr val="FFFF00"/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path path="circle">
            <a:fillToRect l="100000" t="100000"/>
          </a:path>
          <a:tileRect r="-100000" b="-100000"/>
        </a:gradFill>
        <a:ln w="2540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>
              <a:solidFill>
                <a:schemeClr val="bg1"/>
              </a:solidFill>
              <a:latin typeface="Baskerville" panose="02020502070401020303" pitchFamily="18" charset="0"/>
              <a:ea typeface="Baskerville" panose="02020502070401020303" pitchFamily="18" charset="0"/>
            </a:rPr>
            <a:t>Intentional Gap year</a:t>
          </a:r>
        </a:p>
      </dsp:txBody>
      <dsp:txXfrm>
        <a:off x="8961838" y="3570233"/>
        <a:ext cx="1523660" cy="1088642"/>
      </dsp:txXfrm>
    </dsp:sp>
    <dsp:sp modelId="{2FAD44FD-6F63-CE4F-8D71-1423E67C8483}">
      <dsp:nvSpPr>
        <dsp:cNvPr id="0" name=""/>
        <dsp:cNvSpPr/>
      </dsp:nvSpPr>
      <dsp:spPr>
        <a:xfrm rot="3269222">
          <a:off x="6878999" y="4733260"/>
          <a:ext cx="671671" cy="6881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6921225" y="4788887"/>
        <a:ext cx="470170" cy="412909"/>
      </dsp:txXfrm>
    </dsp:sp>
    <dsp:sp modelId="{91AB436C-EE7D-784E-AE03-0DD862C95E5B}">
      <dsp:nvSpPr>
        <dsp:cNvPr id="0" name=""/>
        <dsp:cNvSpPr/>
      </dsp:nvSpPr>
      <dsp:spPr>
        <a:xfrm>
          <a:off x="6478492" y="5356640"/>
          <a:ext cx="2892844" cy="1431457"/>
        </a:xfrm>
        <a:prstGeom prst="ellipse">
          <a:avLst/>
        </a:prstGeom>
        <a:gradFill flip="none" rotWithShape="1">
          <a:gsLst>
            <a:gs pos="0">
              <a:srgbClr val="FFC000"/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path path="circle">
            <a:fillToRect l="100000" t="100000"/>
          </a:path>
          <a:tileRect r="-100000" b="-100000"/>
        </a:gradFill>
        <a:ln w="2540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>
              <a:solidFill>
                <a:schemeClr val="bg1"/>
              </a:solidFill>
              <a:latin typeface="Baskerville" panose="02020502070401020303" pitchFamily="18" charset="0"/>
              <a:ea typeface="Baskerville" panose="02020502070401020303" pitchFamily="18" charset="0"/>
            </a:rPr>
            <a:t>Employment/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>
              <a:solidFill>
                <a:schemeClr val="bg1"/>
              </a:solidFill>
              <a:latin typeface="Baskerville" panose="02020502070401020303" pitchFamily="18" charset="0"/>
              <a:ea typeface="Baskerville" panose="02020502070401020303" pitchFamily="18" charset="0"/>
            </a:rPr>
            <a:t>Run own business</a:t>
          </a:r>
        </a:p>
      </dsp:txBody>
      <dsp:txXfrm>
        <a:off x="6902139" y="5566272"/>
        <a:ext cx="2045550" cy="1012193"/>
      </dsp:txXfrm>
    </dsp:sp>
    <dsp:sp modelId="{A2EB4A48-1D0B-884C-988C-3E8133F5B9AC}">
      <dsp:nvSpPr>
        <dsp:cNvPr id="0" name=""/>
        <dsp:cNvSpPr/>
      </dsp:nvSpPr>
      <dsp:spPr>
        <a:xfrm rot="8593761">
          <a:off x="4129032" y="4576913"/>
          <a:ext cx="885612" cy="6881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 rot="10800000">
        <a:off x="4314948" y="4652756"/>
        <a:ext cx="679158" cy="412909"/>
      </dsp:txXfrm>
    </dsp:sp>
    <dsp:sp modelId="{F3093EC0-5670-4F44-BFC7-523D40A5815A}">
      <dsp:nvSpPr>
        <dsp:cNvPr id="0" name=""/>
        <dsp:cNvSpPr/>
      </dsp:nvSpPr>
      <dsp:spPr>
        <a:xfrm>
          <a:off x="1969609" y="5165962"/>
          <a:ext cx="2689547" cy="1389468"/>
        </a:xfrm>
        <a:prstGeom prst="ellipse">
          <a:avLst/>
        </a:prstGeom>
        <a:gradFill rotWithShape="0">
          <a:gsLst>
            <a:gs pos="2000">
              <a:srgbClr val="FF0000"/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path path="circle">
            <a:fillToRect l="100000" t="100000"/>
          </a:path>
        </a:gradFill>
        <a:ln w="2540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>
              <a:solidFill>
                <a:schemeClr val="bg1"/>
              </a:solidFill>
              <a:latin typeface="Baskerville" panose="02020502070401020303" pitchFamily="18" charset="0"/>
              <a:ea typeface="Baskerville" panose="02020502070401020303" pitchFamily="18" charset="0"/>
            </a:rPr>
            <a:t>Travel/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>
              <a:solidFill>
                <a:schemeClr val="bg1"/>
              </a:solidFill>
              <a:latin typeface="Baskerville" panose="02020502070401020303" pitchFamily="18" charset="0"/>
              <a:ea typeface="Baskerville" panose="02020502070401020303" pitchFamily="18" charset="0"/>
            </a:rPr>
            <a:t>Volunteer</a:t>
          </a:r>
        </a:p>
      </dsp:txBody>
      <dsp:txXfrm>
        <a:off x="2363484" y="5369445"/>
        <a:ext cx="1901797" cy="982502"/>
      </dsp:txXfrm>
    </dsp:sp>
    <dsp:sp modelId="{0407CD3C-F41F-8B40-BCD4-DC80E07083A6}">
      <dsp:nvSpPr>
        <dsp:cNvPr id="0" name=""/>
        <dsp:cNvSpPr/>
      </dsp:nvSpPr>
      <dsp:spPr>
        <a:xfrm rot="10724354">
          <a:off x="3687910" y="3390742"/>
          <a:ext cx="744908" cy="6881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 rot="10800000">
        <a:off x="3894339" y="3526107"/>
        <a:ext cx="538454" cy="412909"/>
      </dsp:txXfrm>
    </dsp:sp>
    <dsp:sp modelId="{CDC474D5-5F92-874B-8101-4A33E95EAB32}">
      <dsp:nvSpPr>
        <dsp:cNvPr id="0" name=""/>
        <dsp:cNvSpPr/>
      </dsp:nvSpPr>
      <dsp:spPr>
        <a:xfrm>
          <a:off x="941172" y="3007161"/>
          <a:ext cx="2662004" cy="1534053"/>
        </a:xfrm>
        <a:prstGeom prst="ellipse">
          <a:avLst/>
        </a:prstGeom>
        <a:gradFill rotWithShape="0">
          <a:gsLst>
            <a:gs pos="79000">
              <a:schemeClr val="tx2">
                <a:lumMod val="40000"/>
                <a:lumOff val="6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path path="circle">
            <a:fillToRect l="100000" t="100000"/>
          </a:path>
        </a:gradFill>
        <a:ln w="2540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>
              <a:solidFill>
                <a:schemeClr val="bg1"/>
              </a:solidFill>
              <a:latin typeface="Baskerville" panose="02020502070401020303" pitchFamily="18" charset="0"/>
              <a:ea typeface="Baskerville" panose="02020502070401020303" pitchFamily="18" charset="0"/>
            </a:rPr>
            <a:t>Apprenticeship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>
              <a:solidFill>
                <a:schemeClr val="bg1"/>
              </a:solidFill>
              <a:latin typeface="Baskerville" panose="02020502070401020303" pitchFamily="18" charset="0"/>
              <a:ea typeface="Baskerville" panose="02020502070401020303" pitchFamily="18" charset="0"/>
            </a:rPr>
            <a:t>Skilled Trades</a:t>
          </a:r>
        </a:p>
      </dsp:txBody>
      <dsp:txXfrm>
        <a:off x="1331013" y="3231818"/>
        <a:ext cx="1882322" cy="1084739"/>
      </dsp:txXfrm>
    </dsp:sp>
    <dsp:sp modelId="{9CA6C007-55AF-6141-AFA9-9A05B3C7347C}">
      <dsp:nvSpPr>
        <dsp:cNvPr id="0" name=""/>
        <dsp:cNvSpPr/>
      </dsp:nvSpPr>
      <dsp:spPr>
        <a:xfrm rot="12720718">
          <a:off x="4002541" y="2075519"/>
          <a:ext cx="817726" cy="6881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 rot="10800000">
        <a:off x="4193298" y="2267875"/>
        <a:ext cx="611272" cy="412909"/>
      </dsp:txXfrm>
    </dsp:sp>
    <dsp:sp modelId="{B876D797-36FA-E94D-83B8-EDD4CA328E0F}">
      <dsp:nvSpPr>
        <dsp:cNvPr id="0" name=""/>
        <dsp:cNvSpPr/>
      </dsp:nvSpPr>
      <dsp:spPr>
        <a:xfrm>
          <a:off x="1786140" y="873931"/>
          <a:ext cx="2123504" cy="1406901"/>
        </a:xfrm>
        <a:prstGeom prst="ellipse">
          <a:avLst/>
        </a:prstGeom>
        <a:gradFill rotWithShape="0">
          <a:gsLst>
            <a:gs pos="0">
              <a:schemeClr val="accent2">
                <a:lumMod val="60000"/>
                <a:lumOff val="4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path path="circle">
            <a:fillToRect l="100000" t="100000"/>
          </a:path>
        </a:gradFill>
        <a:ln w="25400" cap="flat" cmpd="sng" algn="ctr">
          <a:noFill/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>
              <a:solidFill>
                <a:schemeClr val="bg1"/>
              </a:solidFill>
              <a:latin typeface="Baskerville" panose="02020502070401020303" pitchFamily="18" charset="0"/>
              <a:ea typeface="Baskerville" panose="02020502070401020303" pitchFamily="18" charset="0"/>
            </a:rPr>
            <a:t>Work</a:t>
          </a:r>
        </a:p>
      </dsp:txBody>
      <dsp:txXfrm>
        <a:off x="2097120" y="1079967"/>
        <a:ext cx="1501544" cy="9948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CEF7C9AB-BF85-7C4B-B2C4-0DBDEF9B9C8C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B422B110-86B4-7C43-A296-DE9E643D5B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5969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4T20:30:38.1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1383 20 24575,'-17'-1'0,"-1"-1"0,-6 1 0,-10-2 0,-7 2 0,-9-4 0,-8 2 0,0 0 0,-9 4 0,4 2 0,9 4 0,0-1 0,10 4 0,-5 1 0,5 4 0,-8 5 0,1 1 0,-9 4 0,4-1 0,-1 0 0,5-2 0,7-2 0,1 0 0,10-1 0,-2-1 0,7 2 0,0 0 0,6 1 0,0 2 0,4 0 0,-1-3 0,1 2 0,4-7 0,3 5 0,1-5 0,4 2 0,0 1 0,5-1 0,-1 2 0,3-1 0,-1-3 0,3 1 0,2-1 0,4 1 0,3 0 0,3 1 0,5 0 0,4 0 0,5-2 0,3 0 0,2-4 0,-1 1 0,4-4 0,1 2 0,0-3 0,5 1 0,-4-5 0,3 1 0,-1-2 0,-1 1 0,5-3 0,-1 2 0,4 0 0,-3 1 0,4 0 0,-3 0 0,-4 1 0,1-2 0,-7 3 0,7-1 0,5-1 0,-3 1 0,7-3 0,-9 1 0,3-1 0,-3-1 0,-5 0 0,7 0 0,-5 2 0,7-2 0,-3 3 0,-2-3 0,-5 1 0,-1-1 0,-2 2 0,3-2 0,4 1 0,4-1 0,-3 0 0,7 0 0,-6 0 0,7 0 0,-1 0 0,2 0 0,-2 0 0,1 0 0,0-1 0,-3 0 0,-1 0 0,-5 0 0,3 0 0,-2 0 0,2 1 0,6 2 0,-1-2 0,3 1 0,5-2 0,-4-1 0,3 0 0,-5-1 0,-4 3 0,-1-1 0,-3 1 0,0-2 0,0 1 0,-2-2 0,1-3 0,-2 2 0,1-4 0,1 2 0,-2-2 0,-1 1 0,1 2 0,-3-2 0,2 2 0,-1-2 0,-5 1 0,0-1 0,-5 0 0,1-2 0,-6 0 0,0 0 0,-7-1 0,2 0 0,-4-1 0,2-1 0,0 0 0,-2-4 0,0 1 0,-4-4 0,-1 2 0,-5-2 0,-1-1 0,-2 0 0,0-2 0,-2 0 0,-3-3 0,-6 1 0,-2-3 0,-5 7 0,0-2 0,-6 2 0,-1 0 0,-2 0 0,-1 2 0,0 1 0,-1 4 0,-3-1 0,1 5 0,-1-1 0,-1 4 0,1-1 0,1 3 0,1-1 0,0 3 0,0 0 0,1 1 0,0 1 0,-2-2 0,0 2 0,-5-1 0,1 1 0,-1 0 0,-5 1 0,4-1 0,-7 2 0,6-4 0,-4 1 0,3-1 0,-1 1 0,7 1 0,0-2 0,3 2 0,2-1 0,-2 1 0,-1 0 0,-1 0 0,-2-2 0,1 1 0,0-2 0,-2 1 0,0-2 0,-5 4 0,6-4 0,-7 2 0,9-1 0,-4 0 0,4 0 0,6 1 0,0 0 0,7 0 0,-1-1 0,-1 2 0,-1-1 0,-1 0 0,-3-2 0,0 1 0,-1-3 0,-3 2 0,0-2 0,3 0 0,-3 1 0,2 0 0,1 1 0,1-1 0,1 0 0,1 0 0,0 0 0,0 3 0,4 0 0,-3 0 0,5 0 0,-3-2 0,3 2 0,0-1 0,4 1 0,4 1 0,1 0 0,2 1 0,2-2 0,1 2 0,1-1 0,-1 1 0,2 0 0,-1 0 0,1 0 0,-1 0 0,0 0 0,0 0 0,-2 0 0,-2 1 0,3 0 0,-2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6-26T20:04:54.25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3798 154,'-1'1,"1"0,0 0,-1 0,1 0,0 0,-1 0,0 0,1 0,-1 0,1 0,-1 0,0-1,0 1,1 0,-1 0,0-1,0 1,0 0,0-1,0 1,0-1,0 1,0-1,0 0,0 1,0-1,0 0,-2 0,-37 6,35-6,-374 5,219-7,114-1,0-2,1-2,-80-22,-51-9,99 32,-141 5,95 4,-853-3,714-15,6 0,-342 16,575-3,-1 0,1-2,0-1,0-1,0 0,1-2,-22-11,8 4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6-26T20:04:58.88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4193 260,'-35'-1,"1"-1,0-3,0 0,-50-15,15 3,-1 3,0 3,-140-3,-114-12,45 0,-123 25,-8 0,245-12,-16-2,-405 13,300 4,204-4,-1-4,-158-32,175 24,0 2,-1 4,-122-1,175 10,0 1,0 0,0 0,-22 8,2 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5T04:16:36.0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309 143 24575,'7'0'0,"3"0"0,5-3 0,7-3 0,1-4 0,6-4 0,8-5 0,-1 3 0,11-5 0,-5 9 0,-2-1 0,-2 6 0,-7 1 0,-6 2 0,-9 3 0,-5-1 0,-6 2 0,-1 0 0,-2-1 0,5 1 0,1-3 0,5 1 0,3 1 0,9-1 0,5 2 0,10 2 0,8-2 0,3 3 0,13-3 0,-4 3 0,-1-1 0,-12 0 0,-13 1 0,-12-2 0,-7 0 0,-6-1 0,-2 0 0,1 0 0,6 1 0,9-1 0,10 2 0,13-1 0,7 0 0,2 2 0,5-1 0,-7 1 0,3 1 0,-5-1 0,-7-1 0,1-1 0,-10 1 0,4 0 0,-9 1 0,-2 0 0,-3 0 0,-6 0 0,2 0 0,-3 3 0,5 0 0,-2 3 0,5 1 0,-4-1 0,3 2 0,2-2 0,-2 2 0,4-1 0,-5-4 0,-1 3 0,-3-6 0,-5 3 0,-4-5 0,-6 2 0,-3-3 0,-1 3 0,1-2 0,1 4 0,4 3 0,2 5 0,7 3 0,2 1 0,5 3 0,2-6 0,-2 3 0,-5-8 0,-4 0 0,-8-3 0,-1-3 0,-3 1 0,3 2 0,1 4 0,6 4 0,2 1 0,5 1 0,0-1 0,-1-1 0,-6-3 0,-3-3 0,-5-3 0,-2-1 0,-1-2 0,0 1 0,1 2 0,2 7 0,0 1 0,1 3 0,0-4 0,-1-1 0,0 0 0,-2-1 0,0-1 0,-1-2 0,-1-2 0,0 4 0,-1 1 0,-1 2 0,-1 3 0,0-3 0,0 4 0,0-1 0,0 0 0,1-4 0,1-3 0,0-4 0,-1 1 0,0 1 0,1 0 0,0 2 0,1-3 0,-3 0 0,3 0 0,-3 3 0,1 3 0,-1 5 0,0 0 0,0 0 0,1-4 0,0-1 0,0 0 0,-1 0 0,1-2 0,0-2 0,2-3 0,-3-1 0,0 1 0,-1 0 0,-2 2 0,0-1 0,0 1 0,-1 0 0,0 1 0,-5-1 0,3 1 0,-2-2 0,3-1 0,2-1 0,-2-1 0,0 1 0,-1 0 0,2 1 0,-1-1 0,-1 3 0,-3-2 0,0 2 0,-2-2 0,2 3 0,0-2 0,2 1 0,-2-2 0,5 0 0,-2-1 0,2 1 0,0-1 0,-1 0 0,-3 0 0,1 1 0,-6 1 0,2 0 0,-4 2 0,3 0 0,-2 0 0,-4 3 0,-7 1 0,-9-3 0,-11 0 0,1-3 0,-5-3 0,2 1 0,2-1 0,3 1 0,8 1 0,15-3 0,7 1 0,9-2 0,2 1 0,0-1 0,-2 1 0,-3-1 0,-3 2 0,-4-2 0,-10 1 0,-5-1 0,-9 0 0,-1 0 0,3 0 0,0 0 0,8 0 0,5 0 0,7 0 0,8 0 0,2 0 0,5 0 0,-1 0 0,0 0 0,-2 0 0,-1 2 0,-13-2 0,-8 1 0,-10-1 0,-9 0 0,-2 0 0,2 0 0,-3 0 0,8 0 0,2 0 0,5 0 0,8 0 0,2 0 0,6 0 0,1 2 0,-2-1 0,2 1 0,-6-1 0,1-1 0,-4 0 0,0 0 0,-2 0 0,2 0 0,-2-1 0,0 0 0,0-2 0,-6 2 0,1-3 0,-2-1 0,3 0 0,3-1 0,-1-4 0,4 3 0,-7-4 0,3 4 0,0-1 0,-1 3 0,8 1 0,-1 1 0,2-2 0,-6 0 0,1-2 0,-6 1 0,8 0 0,0-1 0,7 0 0,4 0 0,3-1 0,3-1 0,1-5 0,0 0 0,1-3 0,1 2 0,2 2 0,2 1 0,-1 0 0,3 2 0,-1-2 0,1 2 0,0-3 0,0 3 0,0 1 0,0 4 0,0 1 0,0-1 0,0-2 0,1-6 0,-1-3 0,4-1 0,-2 0 0,4 5 0,-1 2 0,3-2 0,3 3 0,2-3 0,0 5 0,2-2 0,-2 4 0,2-6 0,0 3 0,-1-4 0,-2 3 0,-3-1 0,-2 0 0,-1 1 0,-1-3 0,-1 4 0,0-1 0,-3-2 0,1 2 0,0-4 0,0 4 0,-1 0 0,2 2 0,-2 0 0,2-2 0,0 0 0,0-1 0,0 2 0,-2 0 0,2 2 0,-3-1 0,3 0 0,-3-1 0,1 0 0,-1 0 0,1 0 0,0 3 0,0-2 0,-1 3 0,0-3 0,1 1 0,0-4 0,1 1 0,0-5 0,-1 3 0,2-2 0,-2 3 0,2 0 0,0-2 0,0 3 0,-2 0 0,2 2 0,-3 3 0,3 1 0,-3 1 0,1 2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19:58:48.0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3861 95 24575,'-204'-2'0,"-220"4"0,380 2 0,-85 20 0,83-14 0,-86 8 0,-271-18 0,229-14 0,25 2 0,26-3 0,-20 0 0,-61 12 0,-154-6 0,-485-9 0,703 18 0,124 1 0,1 1 0,-1 0 0,1 1 0,0 0 0,0 2 0,0-1 0,-24 13 0,14-5 0,1 1 0,0 2 0,-32 25 0,50-36 0,1 1 0,-1 0 0,1 1 0,0-1 0,1 1 0,-1 0 0,1 0 0,0 1 0,0-1 0,1 1 0,0 0 0,0 0 0,1 0 0,-3 12 0,2 2 0,1 1 0,1 1 0,3 35 0,-1 1 0,5 57 0,-5-108 0,1 0 0,0 0 0,1 0 0,-1 0 0,2 0 0,-1-1 0,1 1 0,0-1 0,0 0 0,1 0 0,10 11 0,1-2 0,0-1 0,1 0 0,22 14 0,-26-21 0,1 0 0,0 0 0,1-2 0,-1 0 0,1 0 0,1-2 0,26 6 0,112 7 0,-149-17 0,112 5 0,58 4 0,-100-2 0,-41-5 0,-1 1 0,1 2 0,-1 1 0,36 12 0,-13 3 0,1-3 0,1-3 0,0-2 0,100 9 0,303 15 0,212 10 0,-158-43 0,-502-4 0,0 0 0,0-1 0,0-1 0,0 0 0,-1 0 0,1-1 0,12-5 0,-2 0 0,1 1 0,0 1 0,34-4 0,73-1 0,-83 9 0,-20-1 0,-1-2 0,0 0 0,0-2 0,0-1 0,35-16 0,5 4 0,-54 17 0,0-1 0,0 1 0,0-2 0,0 0 0,-1-1 0,0 0 0,21-14 0,-5-2 0,-9 8 0,-1-1 0,16-17 0,-29 27 0,-1 0 0,0 0 0,0 0 0,0-1 0,-1 1 0,0-1 0,0 0 0,0 0 0,-1 0 0,0 0 0,3-12 0,-1-23 0,-2-1 0,-6-67 0,0 20 0,2 57 0,-1 1 0,-2 0 0,-1 0 0,-2 1 0,-11-32 0,16 53 0,-14-53 252,9 33-791,0 0 0,-16-34 0,9 35-6287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19:58:57.2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3747 142 24575,'-6'-3'0,"1"0"0,-1 1 0,1 0 0,-1-1 0,0 2 0,0-1 0,0 1 0,0 0 0,0 0 0,0 1 0,-6-1 0,-4 0 0,-195-18 0,122 9 0,-104 2 0,172 7 0,-1-1 0,1-1 0,-36-10 0,-5-1 0,-85-9 0,-175-4 0,243 26 0,0 4 0,0 3 0,-97 21 0,-225 80 0,316-83 0,-1-4 0,-131 14 0,186-29 0,0 2 0,0 2 0,-44 18 0,-45 12 0,69-27 0,1-3 0,-2-2 0,-68 2 0,83-9 0,1-1 0,0-2 0,-55-11 0,36 0 0,-1 3 0,-1 2 0,1 3 0,-1 2 0,-73 5 0,124-1 0,0 1 0,0 0 0,1 0 0,-1 0 0,1 1 0,-1 0 0,1 0 0,0 1 0,-1-1 0,1 1 0,1 0 0,-1 1 0,0-1 0,1 1 0,-1 0 0,1 0 0,0 0 0,1 0 0,-1 1 0,1 0 0,0 0 0,0 0 0,0 0 0,1 0 0,-1 0 0,1 1 0,1-1 0,-1 1 0,1-1 0,-1 7 0,-2 11 0,0 0 0,2 0 0,1 1 0,1-1 0,0 0 0,2 1 0,6 31 0,-5-47 0,-1 1 0,1-1 0,1 0 0,-1 0 0,1 0 0,1 0 0,0-1 0,0 0 0,0 0 0,1 0 0,0 0 0,10 8 0,-6-7 0,1-1 0,-1 0 0,1-1 0,0 0 0,1-1 0,0 0 0,23 6 0,7-3 0,1-1 0,0-3 0,0-1 0,45-4 0,-72 1 0,58 0 0,198-5 0,-187-1 0,97-17 0,-107 7 0,73-10 0,544 11 0,-455 17 0,336-2 0,-536 2 0,-1 1 0,1 2 0,-1 2 0,1 1 0,-2 2 0,56 22 0,-56-18 0,67 15 0,-85-26 0,0-1 0,0 0 0,0-1 0,0 0 0,1-2 0,22-3 0,76-11 0,221 1 0,-303 14 0,1 1 0,1-1 0,-1-2 0,40-8 0,285-36 0,-349 46 0,1-2 0,-1 1 0,0-1 0,0-1 0,1 0 0,11-5 0,-20 7 0,-1 0 0,1-1 0,-1 1 0,1-1 0,-1 1 0,0-1 0,0 0 0,1 0 0,-1 0 0,-1 0 0,1 0 0,0-1 0,0 1 0,-1-1 0,1 1 0,-1-1 0,0 1 0,0-1 0,0 0 0,0 1 0,0-1 0,-1 0 0,1 0 0,-1 0 0,0 0 0,0 1 0,0-1 0,0 0 0,-1-5 0,-1-2 0,0 0 0,-1-1 0,0 1 0,-1 0 0,0 1 0,-1-1 0,0 1 0,0 0 0,-9-11 0,-11-11 0,-32-32 0,26 29 0,-6-9 0,19 21 0,-1 1 0,-30-26 0,42 41 0,-1 0 0,-1 1 0,1-1 0,-1 2 0,0-1 0,0 1 0,-1 1 0,1-1 0,-1 2 0,-15-4 0,-4 4 0,-33 0 0,42 2 0,-1 0 0,1-2 0,0 0 0,-30-8 0,-62-25-1365,79 23-5461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19:59:29.5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24575,'0'0'-8191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19:59:30.3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24575,'0'0'-8191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19:59:30.7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24575,'0'0'-8191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19:59:31.6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24575,'0'0'-8191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19:59:32.0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FCA3D2DE-4844-EC43-8A42-DB37B3B883C8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1D6990BC-018C-A54C-BBE8-A1F2CDEB1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095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6990BC-018C-A54C-BBE8-A1F2CDEB12F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317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6990BC-018C-A54C-BBE8-A1F2CDEB12F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646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6990BC-018C-A54C-BBE8-A1F2CDEB12F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3865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 = Associate Degree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6990BC-018C-A54C-BBE8-A1F2CDEB12F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6738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>
                <a:solidFill>
                  <a:srgbClr val="FFFF00"/>
                </a:solidFill>
              </a:rPr>
              <a:t>Certificate</a:t>
            </a:r>
            <a:r>
              <a:rPr lang="en-US"/>
              <a:t>: 4 month to 1 year - </a:t>
            </a:r>
            <a:r>
              <a:rPr lang="en-US" i="1"/>
              <a:t>Accounting, Early Child Education Certificate, Health Care Assistant, Medical Office Assistant, Dental Assistant, Lab Assistant, Legal Assistant</a:t>
            </a:r>
          </a:p>
          <a:p>
            <a:r>
              <a:rPr lang="en-US" b="1" i="1">
                <a:solidFill>
                  <a:srgbClr val="FFFF00"/>
                </a:solidFill>
              </a:rPr>
              <a:t>Diploma</a:t>
            </a:r>
            <a:r>
              <a:rPr lang="en-US"/>
              <a:t>: </a:t>
            </a:r>
            <a:r>
              <a:rPr lang="en-US" i="1"/>
              <a:t>1</a:t>
            </a:r>
            <a:r>
              <a:rPr lang="en-US"/>
              <a:t>-</a:t>
            </a:r>
            <a:r>
              <a:rPr lang="en-US" i="1"/>
              <a:t>2 years – Aircraft Maintenance, Interior Design, Fashion Design &amp; Production, Sign Language Interpretation, 3D Animation, </a:t>
            </a:r>
            <a:r>
              <a:rPr lang="en-CA" i="1"/>
              <a:t>Veterinary Technology</a:t>
            </a:r>
            <a:endParaRPr lang="en-US" i="1"/>
          </a:p>
          <a:p>
            <a:r>
              <a:rPr lang="en-US" b="1" i="1">
                <a:solidFill>
                  <a:srgbClr val="FFFF00"/>
                </a:solidFill>
              </a:rPr>
              <a:t>Associate Degree</a:t>
            </a:r>
            <a:r>
              <a:rPr lang="en-US"/>
              <a:t>: </a:t>
            </a:r>
            <a:r>
              <a:rPr lang="en-US" i="1"/>
              <a:t>2 years, credits are transferrable to other institutions</a:t>
            </a:r>
          </a:p>
          <a:p>
            <a:r>
              <a:rPr lang="en-US" b="1" i="1" u="sng">
                <a:solidFill>
                  <a:srgbClr val="FFC000"/>
                </a:solidFill>
              </a:rPr>
              <a:t>University Transfer</a:t>
            </a:r>
            <a:r>
              <a:rPr lang="en-US" i="1"/>
              <a:t>: 1 – 2 years, Engineering, Arts, Science, Business</a:t>
            </a:r>
          </a:p>
          <a:p>
            <a:r>
              <a:rPr lang="en-US" b="1" i="1">
                <a:solidFill>
                  <a:srgbClr val="FFFF00"/>
                </a:solidFill>
              </a:rPr>
              <a:t>Red Seal / Skilled Trade Certificate</a:t>
            </a:r>
            <a:r>
              <a:rPr lang="en-US"/>
              <a:t>: </a:t>
            </a:r>
            <a:r>
              <a:rPr lang="en-US" i="1"/>
              <a:t>2 – 4 years – Electrician, Plumber, Carpenter, Hairstylist</a:t>
            </a:r>
          </a:p>
          <a:p>
            <a:r>
              <a:rPr lang="en-US" b="1" i="1">
                <a:solidFill>
                  <a:srgbClr val="FFFF00"/>
                </a:solidFill>
              </a:rPr>
              <a:t>Bachelor’s Degree</a:t>
            </a:r>
            <a:r>
              <a:rPr lang="en-US"/>
              <a:t>: </a:t>
            </a:r>
            <a:r>
              <a:rPr lang="en-US" i="1"/>
              <a:t>3-4 years</a:t>
            </a:r>
          </a:p>
          <a:p>
            <a:r>
              <a:rPr lang="en-US" b="1" i="1">
                <a:solidFill>
                  <a:srgbClr val="FFFF00"/>
                </a:solidFill>
              </a:rPr>
              <a:t>Master’s Degree</a:t>
            </a:r>
            <a:r>
              <a:rPr lang="en-US"/>
              <a:t>: </a:t>
            </a:r>
            <a:r>
              <a:rPr lang="en-US" i="1"/>
              <a:t>1-3 years; Counselling Psychology, Physical Therapy, Social Work, Education</a:t>
            </a:r>
            <a:endParaRPr lang="en-US"/>
          </a:p>
          <a:p>
            <a:r>
              <a:rPr lang="en-US" b="1" i="1">
                <a:solidFill>
                  <a:srgbClr val="FFFF00"/>
                </a:solidFill>
              </a:rPr>
              <a:t>Professional Degree</a:t>
            </a:r>
            <a:r>
              <a:rPr lang="en-US"/>
              <a:t>: </a:t>
            </a:r>
            <a:r>
              <a:rPr lang="en-US" i="1"/>
              <a:t>Law – 3 years,  Medicine &amp; Dental - 4 years  </a:t>
            </a:r>
          </a:p>
          <a:p>
            <a:r>
              <a:rPr lang="en-US" b="1" i="1">
                <a:solidFill>
                  <a:srgbClr val="FFFF00"/>
                </a:solidFill>
              </a:rPr>
              <a:t>Doctorate</a:t>
            </a:r>
            <a:r>
              <a:rPr lang="en-US"/>
              <a:t>: </a:t>
            </a:r>
            <a:r>
              <a:rPr lang="en-US" i="1"/>
              <a:t>varies</a:t>
            </a:r>
          </a:p>
          <a:p>
            <a:r>
              <a:rPr lang="en-US" b="1" i="1">
                <a:solidFill>
                  <a:srgbClr val="FFFF00"/>
                </a:solidFill>
              </a:rPr>
              <a:t>Post Doctoral</a:t>
            </a:r>
            <a:r>
              <a:rPr lang="en-US" b="1" i="1"/>
              <a:t>: </a:t>
            </a:r>
            <a:r>
              <a:rPr lang="en-US" i="1"/>
              <a:t>varies</a:t>
            </a:r>
            <a:endParaRPr lang="en-US" b="1" i="1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6990BC-018C-A54C-BBE8-A1F2CDEB12F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2110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>
                <a:solidFill>
                  <a:srgbClr val="4D5156"/>
                </a:solidFill>
                <a:effectLst/>
                <a:latin typeface="Google Sans"/>
              </a:rPr>
              <a:t>A certificate generally requires one year of full-time study at a college or vocational institute while a diploma generally requires two years of full-time study at the same type of institute. Some schools also offer advanced diplomas, which require the completion of at least three years of full-time study.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6990BC-018C-A54C-BBE8-A1F2CDEB12F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018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Check out the dates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6990BC-018C-A54C-BBE8-A1F2CDEB12F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3845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6990BC-018C-A54C-BBE8-A1F2CDEB12F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5338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6990BC-018C-A54C-BBE8-A1F2CDEB12F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590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6990BC-018C-A54C-BBE8-A1F2CDEB12F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019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6990BC-018C-A54C-BBE8-A1F2CDEB12F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3098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6990BC-018C-A54C-BBE8-A1F2CDEB12F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4736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b="1">
                <a:solidFill>
                  <a:schemeClr val="bg2"/>
                </a:solidFill>
              </a:rPr>
              <a:t>The BC Excellence scholarship </a:t>
            </a:r>
            <a:r>
              <a:rPr lang="en-CA"/>
              <a:t>is awarded to 55 well-rounded high school graduates who have demonstrated service and leadership, both at school and in their communities, and who show aptitude for and commitment to their chosen career paths.</a:t>
            </a:r>
          </a:p>
          <a:p>
            <a:endParaRPr lang="en-CA"/>
          </a:p>
          <a:p>
            <a:r>
              <a:rPr lang="en-CA"/>
              <a:t>Recipients receive a $5,000 scholarship voucher that they can use to be reimbursed by the Ministry of Education for tuition paid after they are attending a designated post-secondary institution or B.C. authorized trades training provider.</a:t>
            </a:r>
          </a:p>
          <a:p>
            <a:endParaRPr lang="en-CA"/>
          </a:p>
          <a:p>
            <a:r>
              <a:rPr lang="en-CA"/>
              <a:t>Students have five years to redeem their BC Excellence scholarship vouchers; an expiry date is printed on each voucher and extensions are not possible.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6990BC-018C-A54C-BBE8-A1F2CDEB12F8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0583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>
                <a:ea typeface="Calibri" panose="020F0502020204030204"/>
                <a:cs typeface="Calibri" panose="020F0502020204030204"/>
              </a:rPr>
              <a:t>Update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6990BC-018C-A54C-BBE8-A1F2CDEB12F8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671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202DC-92F4-DF9A-CB34-0FD443030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0AA718-56A1-FF03-DA48-0400745905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1B2D0C-24BE-6566-FC2E-68007DE60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6A95AE-0377-0431-9C7E-1C508D77C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29B39-854E-787E-ACDA-A319B45F6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507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A5B49-DF41-CA6A-A1A2-359476ED4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23CF11-F36B-2621-4B33-6E11950A9A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9B607E-EBE1-891D-E765-4494FF690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FDF81D-9F9A-C6C0-DB5E-E968FCE7B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5F63C2-3ADF-AEF5-3804-5671CDC94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399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6D686-250B-B315-F545-BB2845080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EE0D52-0A9B-969A-73B2-265DDC6F8C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9336D7-0217-4809-35E4-28BE10B5C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BA07AB-7DA0-F061-ED58-7439FC33E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F91B2A-FC49-5D30-D4D2-18EA2B365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74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27C88-19C7-9642-4239-77034F631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49B6E-7196-918D-7D3B-868B248D84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DAF06-B7DC-7ED0-A4EE-F4033370E4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E850AB-48E1-B731-04DE-07D95A7E1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D2A443-A73B-9F51-9F46-B3114D53C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C875AC-B350-F015-89EF-D34C900A0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006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77D42-886E-725D-028C-8B325DF1F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63C87C-F21A-6EC6-E6CA-2B5A8F8BD8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0B90A6-BB1D-742E-BF0A-FC2F7F23AE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A157DC-7342-96AD-1D95-D30C5C16C9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5FC29E-A0A4-1C97-06BB-3ABB9C03A8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17751C-F071-3CD6-2F1F-0AFFE7FA9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913190-28E6-FB0E-4E7F-61AC3994E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6B7122-479A-2EE8-E1D1-B66D79C64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641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FF1A3-3BE6-7DC8-2F47-EEDEED352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F2D1CB-DB0F-FC43-3892-F20E6AF14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3D9475-1237-10D5-CA07-501DBE296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650481-A9EE-BEA5-8510-C7D77D400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336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0372B5-BF33-CAED-270E-A9CD9EFEF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2BA5EC-297B-CD37-D600-27BE20A5E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C0F7E6-1320-69ED-BC47-362999EC3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769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4EC04-5598-6D51-BF7E-B70AA60B8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0644BB-A146-8EDF-F02E-9C279182D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F528DB-1D8F-6308-5916-08BF7C4D48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DFDEBF-5877-F991-0620-17FA5AB79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F81A69-67B8-6FBF-9202-183E600AD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1E7449-5DC1-AF34-2397-7339EB53F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071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67085-C93F-57E1-CD58-326136FD1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98386D-8C8E-2E9C-1DE4-A5A8ADA48A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1C767D-2C10-664D-B2E1-DF23339A8D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DB803C-E9A2-8B78-2B3E-061BF4A82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9609AE-765D-C2AD-4D09-4885773E5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B1590A-7633-A050-8674-D0BB73586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945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1CCCF-9948-861C-27D9-6673A820D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805FEE-8FE9-4769-5333-29A077A01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4F8578-6BA5-9FDC-5764-2339A19FF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D7853-4333-F7A7-433A-087114A08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381AED-7C76-961C-4926-DF9972C5D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450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3F0654-03C6-1524-232B-0CBF7D1084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D326A5-4A17-4DB5-9B23-1C8165F6B1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B83045-F8D6-DE90-9534-AAE761C05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FF8AA-9E8F-B790-CFB6-E3B247E37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30D67D-844E-4AA5-8BEC-0C8C5782A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140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7DB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4483B3-1D7C-148B-54AF-40264AC1A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DC7B06-D541-37C7-9C30-4B86FAB873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56A960-7914-AE57-99AC-7BA34C28AE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63FE6-7B18-ED27-88D2-7A7DCCD3C7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49FF0B-68CB-305F-D7C8-87E068171E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014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cationplannerbc.ca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uac.on.ca/" TargetMode="External"/><Relationship Id="rId2" Type="http://schemas.openxmlformats.org/officeDocument/2006/relationships/hyperlink" Target="https://www.applyalberta.ca/about-applyalberta/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commonapp.org/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pplyalberta.ca/about-applyalberta/" TargetMode="External"/><Relationship Id="rId3" Type="http://schemas.openxmlformats.org/officeDocument/2006/relationships/hyperlink" Target="https://www.educationplannerbc.ca/search" TargetMode="External"/><Relationship Id="rId7" Type="http://schemas.openxmlformats.org/officeDocument/2006/relationships/hyperlink" Target="https://www.ontariocolleges.ca/en/colleges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ouac.on.ca/" TargetMode="External"/><Relationship Id="rId11" Type="http://schemas.openxmlformats.org/officeDocument/2006/relationships/hyperlink" Target="https://www.bctransferguide.ca/" TargetMode="External"/><Relationship Id="rId5" Type="http://schemas.openxmlformats.org/officeDocument/2006/relationships/hyperlink" Target="https://www.ontariouniversitiesinfo.ca/universities" TargetMode="External"/><Relationship Id="rId10" Type="http://schemas.openxmlformats.org/officeDocument/2006/relationships/hyperlink" Target="http://www.sfu.ca/" TargetMode="External"/><Relationship Id="rId4" Type="http://schemas.openxmlformats.org/officeDocument/2006/relationships/hyperlink" Target="https://www.postsecondarybc.ca/" TargetMode="External"/><Relationship Id="rId9" Type="http://schemas.openxmlformats.org/officeDocument/2006/relationships/hyperlink" Target="http://www.ubc.ca/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d35.bc.ca/" TargetMode="External"/><Relationship Id="rId7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5" Type="http://schemas.openxmlformats.org/officeDocument/2006/relationships/image" Target="../media/image27.png"/><Relationship Id="rId4" Type="http://schemas.openxmlformats.org/officeDocument/2006/relationships/customXml" Target="../ink/ink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d35.bc.ca/students-parents/scholarship-information/scholarships-awards/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customXml" Target="../ink/ink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d35.bc.ca/students-parents/scholarship-information/scholarship-handbook/" TargetMode="External"/><Relationship Id="rId7" Type="http://schemas.openxmlformats.org/officeDocument/2006/relationships/image" Target="../media/image33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6.xml"/><Relationship Id="rId5" Type="http://schemas.openxmlformats.org/officeDocument/2006/relationships/image" Target="../media/image32.png"/><Relationship Id="rId4" Type="http://schemas.openxmlformats.org/officeDocument/2006/relationships/customXml" Target="../ink/ink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s://www.educationplannerbc.ca/plan/finance/scholarship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d35.bc.ca/students-parents/scholarship-information/scholarships-awards/" TargetMode="Externa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customXml" Target="../ink/ink11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0.xml"/><Relationship Id="rId5" Type="http://schemas.openxmlformats.org/officeDocument/2006/relationships/customXml" Target="../ink/ink9.xml"/><Relationship Id="rId4" Type="http://schemas.openxmlformats.org/officeDocument/2006/relationships/customXml" Target="../ink/ink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mailto:anne.lee@sd35.bc.ca" TargetMode="External"/><Relationship Id="rId2" Type="http://schemas.openxmlformats.org/officeDocument/2006/relationships/hyperlink" Target="mailto:chofbauer@sd35.bc.c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throwing hats in the air&#10;&#10;Description automatically generated with medium confidence">
            <a:extLst>
              <a:ext uri="{FF2B5EF4-FFF2-40B4-BE49-F238E27FC236}">
                <a16:creationId xmlns:a16="http://schemas.microsoft.com/office/drawing/2014/main" id="{7130FC8A-97E2-6A60-AFB1-74FBDFCDAF5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3000"/>
          </a:blip>
          <a:stretch>
            <a:fillRect/>
          </a:stretch>
        </p:blipFill>
        <p:spPr>
          <a:xfrm>
            <a:off x="0" y="1"/>
            <a:ext cx="12180414" cy="685799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E938842-B3CF-AC4F-B84F-AA34F8976B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6662" y="1392865"/>
            <a:ext cx="8659264" cy="1481617"/>
          </a:xfrm>
        </p:spPr>
        <p:txBody>
          <a:bodyPr>
            <a:noAutofit/>
          </a:bodyPr>
          <a:lstStyle/>
          <a:p>
            <a:pPr algn="ctr"/>
            <a:r>
              <a:rPr lang="en-US" sz="9600" b="1" cap="small">
                <a:solidFill>
                  <a:srgbClr val="0070C0"/>
                </a:solidFill>
              </a:rPr>
              <a:t>Graduation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D8B012E-FFA0-8849-9C9A-271861BD90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79142" y="2555862"/>
            <a:ext cx="5325760" cy="113434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4800" b="1" cap="small"/>
              <a:t>Class of </a:t>
            </a:r>
            <a:r>
              <a:rPr lang="en-US" sz="6600" b="1" cap="small"/>
              <a:t>2027</a:t>
            </a:r>
            <a:endParaRPr lang="en-US" sz="4800" b="1" cap="small"/>
          </a:p>
        </p:txBody>
      </p:sp>
    </p:spTree>
    <p:extLst>
      <p:ext uri="{BB962C8B-B14F-4D97-AF65-F5344CB8AC3E}">
        <p14:creationId xmlns:p14="http://schemas.microsoft.com/office/powerpoint/2010/main" val="4237400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F67B2-0419-EC4D-B1B7-1CFA9C55B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1104906"/>
          </a:xfrm>
          <a:solidFill>
            <a:schemeClr val="tx1">
              <a:lumMod val="65000"/>
              <a:lumOff val="3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7200" b="1" cap="small">
                <a:solidFill>
                  <a:schemeClr val="bg2"/>
                </a:solidFill>
              </a:rPr>
              <a:t>t</a:t>
            </a:r>
            <a:r>
              <a:rPr lang="en-US" sz="4800" b="1" cap="small">
                <a:solidFill>
                  <a:schemeClr val="bg2"/>
                </a:solidFill>
              </a:rPr>
              <a:t>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900CE9-D28A-BB4D-9F15-571054FEF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1116" y="1570028"/>
            <a:ext cx="11125014" cy="5889487"/>
          </a:xfrm>
        </p:spPr>
        <p:txBody>
          <a:bodyPr>
            <a:noAutofit/>
          </a:bodyPr>
          <a:lstStyle/>
          <a:p>
            <a:r>
              <a:rPr lang="en-US" sz="4000"/>
              <a:t>Graduation requirements</a:t>
            </a:r>
          </a:p>
          <a:p>
            <a:r>
              <a:rPr lang="en-US" sz="4000"/>
              <a:t>Post high school options</a:t>
            </a:r>
          </a:p>
          <a:p>
            <a:r>
              <a:rPr lang="en-US" sz="4000"/>
              <a:t>Transcript Services</a:t>
            </a:r>
          </a:p>
          <a:p>
            <a:r>
              <a:rPr lang="en-US" sz="4000"/>
              <a:t>Upcoming events</a:t>
            </a:r>
          </a:p>
          <a:p>
            <a:r>
              <a:rPr lang="en-US" sz="4000"/>
              <a:t>Post-secondary Education &amp; University Applications</a:t>
            </a:r>
          </a:p>
          <a:p>
            <a:r>
              <a:rPr lang="en-US" sz="4000"/>
              <a:t>Scholarships</a:t>
            </a:r>
          </a:p>
        </p:txBody>
      </p:sp>
    </p:spTree>
    <p:extLst>
      <p:ext uri="{BB962C8B-B14F-4D97-AF65-F5344CB8AC3E}">
        <p14:creationId xmlns:p14="http://schemas.microsoft.com/office/powerpoint/2010/main" val="1660698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18857"/>
          </a:xfrm>
          <a:solidFill>
            <a:schemeClr val="tx1">
              <a:lumMod val="65000"/>
              <a:lumOff val="3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b="1" cap="small">
                <a:solidFill>
                  <a:schemeClr val="bg1"/>
                </a:solidFill>
              </a:rPr>
              <a:t>Graduation Requirements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2B7508-955B-5E77-4811-918CDFC31F05}"/>
              </a:ext>
            </a:extLst>
          </p:cNvPr>
          <p:cNvSpPr txBox="1"/>
          <p:nvPr/>
        </p:nvSpPr>
        <p:spPr>
          <a:xfrm>
            <a:off x="212651" y="1176259"/>
            <a:ext cx="7347599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accent1">
                    <a:lumMod val="75000"/>
                  </a:schemeClr>
                </a:solidFill>
              </a:rPr>
              <a:t>REQUIRED COURSES </a:t>
            </a:r>
          </a:p>
          <a:p>
            <a:r>
              <a:rPr lang="en-US" sz="2800" b="1">
                <a:solidFill>
                  <a:srgbClr val="FF0000"/>
                </a:solidFill>
              </a:rPr>
              <a:t>Minimum 52 credits</a:t>
            </a:r>
          </a:p>
          <a:p>
            <a:r>
              <a:rPr lang="en-US" sz="2400" b="1"/>
              <a:t>English 10</a:t>
            </a:r>
          </a:p>
          <a:p>
            <a:r>
              <a:rPr lang="en-US" sz="2400" b="1"/>
              <a:t>Science 10</a:t>
            </a:r>
          </a:p>
          <a:p>
            <a:r>
              <a:rPr lang="en-US" sz="2400" b="1"/>
              <a:t>A Math 10</a:t>
            </a:r>
          </a:p>
          <a:p>
            <a:r>
              <a:rPr lang="en-US" sz="2400" b="1"/>
              <a:t>Physical and Health Education</a:t>
            </a:r>
          </a:p>
          <a:p>
            <a:r>
              <a:rPr lang="en-US" sz="2400" b="1"/>
              <a:t>Socials 10</a:t>
            </a:r>
          </a:p>
          <a:p>
            <a:r>
              <a:rPr lang="en-US" sz="2400" b="1"/>
              <a:t>Career Life Education</a:t>
            </a:r>
          </a:p>
          <a:p>
            <a:r>
              <a:rPr lang="en-US" sz="2400" b="1"/>
              <a:t>English 11</a:t>
            </a:r>
          </a:p>
          <a:p>
            <a:r>
              <a:rPr lang="en-US" sz="2400" b="1"/>
              <a:t>Socials 11 or 12</a:t>
            </a:r>
          </a:p>
          <a:p>
            <a:r>
              <a:rPr lang="en-US" sz="2400" b="1"/>
              <a:t>A Math 11 or 12</a:t>
            </a:r>
          </a:p>
          <a:p>
            <a:r>
              <a:rPr lang="en-US" sz="2400" b="1"/>
              <a:t>Science 11 or 12</a:t>
            </a:r>
          </a:p>
          <a:p>
            <a:r>
              <a:rPr lang="en-US" sz="2400" b="1"/>
              <a:t>English Studies 12 / English First Peoples 12</a:t>
            </a:r>
          </a:p>
          <a:p>
            <a:r>
              <a:rPr lang="en-US" sz="2400" b="1"/>
              <a:t>Fine Arts or Applied Skill / Design 10, 11, 12</a:t>
            </a:r>
          </a:p>
          <a:p>
            <a:r>
              <a:rPr lang="en-US" sz="2400" b="1"/>
              <a:t>CLC A and Capstone Project</a:t>
            </a:r>
          </a:p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DA04CA-0C8D-7939-5584-4239FDE8060D}"/>
              </a:ext>
            </a:extLst>
          </p:cNvPr>
          <p:cNvSpPr txBox="1"/>
          <p:nvPr/>
        </p:nvSpPr>
        <p:spPr>
          <a:xfrm>
            <a:off x="5932968" y="1782395"/>
            <a:ext cx="568487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b="1">
              <a:solidFill>
                <a:srgbClr val="FFFF00"/>
              </a:solidFill>
            </a:endParaRPr>
          </a:p>
          <a:p>
            <a:r>
              <a:rPr lang="en-US" sz="2800" b="1">
                <a:solidFill>
                  <a:schemeClr val="accent1"/>
                </a:solidFill>
              </a:rPr>
              <a:t>MIMIMUM Additional Courses</a:t>
            </a:r>
          </a:p>
          <a:p>
            <a:endParaRPr lang="en-US" sz="2800" b="1">
              <a:solidFill>
                <a:schemeClr val="accent1"/>
              </a:solidFill>
            </a:endParaRPr>
          </a:p>
          <a:p>
            <a:r>
              <a:rPr lang="en-US" sz="2800" b="1">
                <a:solidFill>
                  <a:srgbClr val="FF0000"/>
                </a:solidFill>
              </a:rPr>
              <a:t>Total Electives must be 28 credits</a:t>
            </a:r>
          </a:p>
          <a:p>
            <a:r>
              <a:rPr lang="en-US" sz="2400" b="1"/>
              <a:t>     (Must include 3 Grade 12 subjects)</a:t>
            </a:r>
          </a:p>
          <a:p>
            <a:endParaRPr lang="en-US" sz="2400"/>
          </a:p>
          <a:p>
            <a:pPr algn="ctr"/>
            <a:r>
              <a:rPr lang="en-US" sz="2400" b="1">
                <a:solidFill>
                  <a:srgbClr val="FF0000"/>
                </a:solidFill>
              </a:rPr>
              <a:t>MUST COMPLETE NUMERACY AND</a:t>
            </a:r>
          </a:p>
          <a:p>
            <a:pPr algn="ctr"/>
            <a:r>
              <a:rPr lang="en-US" sz="2400" b="1">
                <a:solidFill>
                  <a:srgbClr val="FF0000"/>
                </a:solidFill>
              </a:rPr>
              <a:t>LITERACY ASSESSMENTS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1D32EB-53CF-3F60-7ED4-E99EB3529B81}"/>
              </a:ext>
            </a:extLst>
          </p:cNvPr>
          <p:cNvSpPr txBox="1"/>
          <p:nvPr/>
        </p:nvSpPr>
        <p:spPr>
          <a:xfrm>
            <a:off x="3005698" y="746800"/>
            <a:ext cx="67579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</a:rPr>
              <a:t>80 credits: All courses are 4 credits each</a:t>
            </a:r>
          </a:p>
        </p:txBody>
      </p:sp>
    </p:spTree>
    <p:extLst>
      <p:ext uri="{BB962C8B-B14F-4D97-AF65-F5344CB8AC3E}">
        <p14:creationId xmlns:p14="http://schemas.microsoft.com/office/powerpoint/2010/main" val="1086180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8C9FE-9FA8-24F6-BE0B-66343C40F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94544"/>
          </a:xfrm>
          <a:solidFill>
            <a:schemeClr val="tx1">
              <a:lumMod val="65000"/>
              <a:lumOff val="35000"/>
            </a:schemeClr>
          </a:solidFill>
        </p:spPr>
        <p:txBody>
          <a:bodyPr/>
          <a:lstStyle/>
          <a:p>
            <a:pPr algn="ctr"/>
            <a:r>
              <a:rPr lang="en-US" b="1" cap="small">
                <a:solidFill>
                  <a:schemeClr val="bg2"/>
                </a:solidFill>
              </a:rPr>
              <a:t>Diploma Verification Report</a:t>
            </a:r>
          </a:p>
        </p:txBody>
      </p:sp>
      <p:pic>
        <p:nvPicPr>
          <p:cNvPr id="5" name="Content Placeholder 4" descr="A close up of a certificate&#10;&#10;Description automatically generated">
            <a:extLst>
              <a:ext uri="{FF2B5EF4-FFF2-40B4-BE49-F238E27FC236}">
                <a16:creationId xmlns:a16="http://schemas.microsoft.com/office/drawing/2014/main" id="{9E85DC0F-9BFB-E9A0-0F10-855F2D30DE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59749" y="1294544"/>
            <a:ext cx="7219311" cy="5414481"/>
          </a:xfrm>
        </p:spPr>
      </p:pic>
    </p:spTree>
    <p:extLst>
      <p:ext uri="{BB962C8B-B14F-4D97-AF65-F5344CB8AC3E}">
        <p14:creationId xmlns:p14="http://schemas.microsoft.com/office/powerpoint/2010/main" val="2973842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1CE9B7E-A2CF-4848-A82A-BBFA0D0879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7672725"/>
              </p:ext>
            </p:extLst>
          </p:nvPr>
        </p:nvGraphicFramePr>
        <p:xfrm>
          <a:off x="0" y="-1"/>
          <a:ext cx="12191999" cy="70281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24659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5BDF58F-A2C8-912E-E807-7E83BB35DA20}"/>
              </a:ext>
            </a:extLst>
          </p:cNvPr>
          <p:cNvSpPr txBox="1"/>
          <p:nvPr/>
        </p:nvSpPr>
        <p:spPr>
          <a:xfrm>
            <a:off x="0" y="-9154"/>
            <a:ext cx="12192001" cy="76944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400" b="1" cap="small">
                <a:solidFill>
                  <a:schemeClr val="bg1"/>
                </a:solidFill>
              </a:rPr>
              <a:t>Graduate Demographics</a:t>
            </a:r>
          </a:p>
        </p:txBody>
      </p:sp>
      <p:pic>
        <p:nvPicPr>
          <p:cNvPr id="5" name="Picture 4" descr="A pie chart with different colored circles&#10;&#10;AI-generated content may be incorrect.">
            <a:extLst>
              <a:ext uri="{FF2B5EF4-FFF2-40B4-BE49-F238E27FC236}">
                <a16:creationId xmlns:a16="http://schemas.microsoft.com/office/drawing/2014/main" id="{E130F964-4606-B437-4BD3-C25F6777F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475" y="1190078"/>
            <a:ext cx="91630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358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AE4B8-56A9-08A4-C399-CB776ACC6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7283" y="-276447"/>
            <a:ext cx="10515600" cy="1325563"/>
          </a:xfrm>
        </p:spPr>
        <p:txBody>
          <a:bodyPr/>
          <a:lstStyle/>
          <a:p>
            <a:r>
              <a:rPr lang="en-US" cap="small"/>
              <a:t>Class of 2025 Survey</a:t>
            </a:r>
          </a:p>
        </p:txBody>
      </p:sp>
      <p:pic>
        <p:nvPicPr>
          <p:cNvPr id="3" name="Picture 2" descr="A graph of a study plan&#10;&#10;AI-generated content may be incorrect.">
            <a:extLst>
              <a:ext uri="{FF2B5EF4-FFF2-40B4-BE49-F238E27FC236}">
                <a16:creationId xmlns:a16="http://schemas.microsoft.com/office/drawing/2014/main" id="{759AB44B-BCE4-E3AC-8D62-99398F616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5425" y="1045054"/>
            <a:ext cx="8424773" cy="49691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F51A95D-263D-3920-81CA-D6664DD0A31A}"/>
              </a:ext>
            </a:extLst>
          </p:cNvPr>
          <p:cNvSpPr txBox="1"/>
          <p:nvPr/>
        </p:nvSpPr>
        <p:spPr>
          <a:xfrm>
            <a:off x="1588851" y="6160851"/>
            <a:ext cx="8819744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/>
              <a:t>Top schools: UBC, SFU, UFV, KPU, CAPU, TWU and UVIC</a:t>
            </a:r>
          </a:p>
        </p:txBody>
      </p:sp>
    </p:spTree>
    <p:extLst>
      <p:ext uri="{BB962C8B-B14F-4D97-AF65-F5344CB8AC3E}">
        <p14:creationId xmlns:p14="http://schemas.microsoft.com/office/powerpoint/2010/main" val="3098761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2249F-F27E-9C4A-8523-BF2CB98E0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1885" y="-31566"/>
            <a:ext cx="10126403" cy="992793"/>
          </a:xfrm>
        </p:spPr>
        <p:txBody>
          <a:bodyPr>
            <a:normAutofit/>
          </a:bodyPr>
          <a:lstStyle/>
          <a:p>
            <a:pPr algn="ctr"/>
            <a:r>
              <a:rPr lang="en-US" b="1" cap="small"/>
              <a:t>Transcript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37CCF-EC9D-124C-94A0-EB2B7024D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362" y="1417869"/>
            <a:ext cx="5445166" cy="4142022"/>
          </a:xfrm>
        </p:spPr>
        <p:txBody>
          <a:bodyPr>
            <a:normAutofit/>
          </a:bodyPr>
          <a:lstStyle/>
          <a:p>
            <a:r>
              <a:rPr lang="en-CA" sz="2600" b="1"/>
              <a:t>View or order your transcript</a:t>
            </a:r>
          </a:p>
          <a:p>
            <a:r>
              <a:rPr lang="en-CA" sz="2600" b="1"/>
              <a:t>Send your secondary school transcripts to post-secondary institutions</a:t>
            </a:r>
          </a:p>
          <a:p>
            <a:r>
              <a:rPr lang="en-CA" sz="2600" b="1"/>
              <a:t>Order your graduation certificate</a:t>
            </a:r>
          </a:p>
          <a:p>
            <a:r>
              <a:rPr lang="en-CA" sz="2600" b="1"/>
              <a:t>View scholarships awarded by B.C.</a:t>
            </a:r>
          </a:p>
          <a:p>
            <a:r>
              <a:rPr lang="en-CA" sz="2600" b="1"/>
              <a:t>View your provincial exam or graduation assessment results</a:t>
            </a:r>
          </a:p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04BE13-E5D8-7846-B59F-B4B8EEACF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6473" y="1380890"/>
            <a:ext cx="5878419" cy="4317026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79CE43C8-40E5-3B42-B5E2-F4FF5AAE96C2}"/>
              </a:ext>
            </a:extLst>
          </p:cNvPr>
          <p:cNvSpPr txBox="1">
            <a:spLocks/>
          </p:cNvSpPr>
          <p:nvPr/>
        </p:nvSpPr>
        <p:spPr>
          <a:xfrm>
            <a:off x="5761702" y="1214297"/>
            <a:ext cx="4830763" cy="4416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396944CA-4AB6-5F4C-931B-587BDED6A909}"/>
                  </a:ext>
                </a:extLst>
              </p14:cNvPr>
              <p14:cNvContentPartPr/>
              <p14:nvPr/>
            </p14:nvContentPartPr>
            <p14:xfrm>
              <a:off x="6529386" y="4146076"/>
              <a:ext cx="1319760" cy="2991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396944CA-4AB6-5F4C-931B-587BDED6A90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20386" y="4137065"/>
                <a:ext cx="1337400" cy="316821"/>
              </a:xfrm>
              <a:prstGeom prst="rect">
                <a:avLst/>
              </a:prstGeom>
            </p:spPr>
          </p:pic>
        </mc:Fallback>
      </mc:AlternateContent>
      <p:sp>
        <p:nvSpPr>
          <p:cNvPr id="59" name="Rectangle 58">
            <a:extLst>
              <a:ext uri="{FF2B5EF4-FFF2-40B4-BE49-F238E27FC236}">
                <a16:creationId xmlns:a16="http://schemas.microsoft.com/office/drawing/2014/main" id="{62698FC2-68D5-BC45-B113-80B9FC58297A}"/>
              </a:ext>
            </a:extLst>
          </p:cNvPr>
          <p:cNvSpPr/>
          <p:nvPr/>
        </p:nvSpPr>
        <p:spPr>
          <a:xfrm>
            <a:off x="865187" y="5803468"/>
            <a:ext cx="104614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i="1"/>
              <a:t>**Instructions for signing up with Transcript Service, ordering and sending transcripts will be posted on Teams – Career &amp; Counselling Info**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90E5E4-A19C-C17A-05C5-92F4A98EC6C9}"/>
              </a:ext>
            </a:extLst>
          </p:cNvPr>
          <p:cNvSpPr txBox="1"/>
          <p:nvPr/>
        </p:nvSpPr>
        <p:spPr>
          <a:xfrm>
            <a:off x="3627662" y="709393"/>
            <a:ext cx="74113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/>
              <a:t>https://www.studenttranscripts.gov.bc.ca/</a:t>
            </a:r>
          </a:p>
        </p:txBody>
      </p:sp>
    </p:spTree>
    <p:extLst>
      <p:ext uri="{BB962C8B-B14F-4D97-AF65-F5344CB8AC3E}">
        <p14:creationId xmlns:p14="http://schemas.microsoft.com/office/powerpoint/2010/main" val="9335763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775969-0184-39B5-A27F-4AA79A8A84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722936" y="1483736"/>
            <a:ext cx="6469064" cy="3440059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CD2015D-41FD-8F6E-8030-1D5C965C8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501" y="121186"/>
            <a:ext cx="10598227" cy="1006742"/>
          </a:xfrm>
        </p:spPr>
        <p:txBody>
          <a:bodyPr>
            <a:noAutofit/>
          </a:bodyPr>
          <a:lstStyle/>
          <a:p>
            <a:pPr algn="ctr"/>
            <a:r>
              <a:rPr lang="en-US" b="1"/>
              <a:t>STUDENT TRANSCRIPT SERVICES REQUIRE YOU TO REGISTER FOR BCEID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48AB776-B3CE-7888-7197-27C408E8EA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646" y="1133737"/>
            <a:ext cx="5469290" cy="4598088"/>
          </a:xfrm>
        </p:spPr>
        <p:txBody>
          <a:bodyPr>
            <a:normAutofit/>
          </a:bodyPr>
          <a:lstStyle/>
          <a:p>
            <a:endParaRPr lang="en-US" sz="2400" b="1" i="0">
              <a:solidFill>
                <a:srgbClr val="292929"/>
              </a:solidFill>
              <a:effectLst/>
            </a:endParaRPr>
          </a:p>
          <a:p>
            <a:r>
              <a:rPr lang="en-US" sz="3200" b="1" i="0">
                <a:solidFill>
                  <a:srgbClr val="292929"/>
                </a:solidFill>
                <a:effectLst/>
              </a:rPr>
              <a:t>What you'll need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>
                <a:effectLst/>
              </a:rPr>
              <a:t>Your Personal Education Number (PEN)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>
                <a:effectLst/>
              </a:rPr>
              <a:t>A valid email address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>
                <a:effectLst/>
              </a:rPr>
              <a:t>Your date of birth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>
                <a:effectLst/>
              </a:rPr>
              <a:t>Your legal first and last name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8636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2249F-F27E-9C4A-8523-BF2CB98E0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2798" y="105382"/>
            <a:ext cx="10126403" cy="992793"/>
          </a:xfrm>
        </p:spPr>
        <p:txBody>
          <a:bodyPr>
            <a:normAutofit/>
          </a:bodyPr>
          <a:lstStyle/>
          <a:p>
            <a:pPr algn="ctr"/>
            <a:r>
              <a:rPr lang="en-US" b="1" cap="small"/>
              <a:t>Student Transcript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37CCF-EC9D-124C-94A0-EB2B7024D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5541" y="1214297"/>
            <a:ext cx="10879352" cy="6164905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CA" sz="8000" b="1" i="1"/>
              <a:t>As a current student, you receive for free:</a:t>
            </a:r>
          </a:p>
          <a:p>
            <a:r>
              <a:rPr lang="en-CA" sz="8000" b="1"/>
              <a:t>Up to 25 transcripts sent to post-secondary institutions on your behalf</a:t>
            </a:r>
          </a:p>
          <a:p>
            <a:r>
              <a:rPr lang="en-CA" sz="8000" b="1"/>
              <a:t>One printed, mailed transcript sent to a third party (e.g. to yourself or an employer)</a:t>
            </a:r>
          </a:p>
          <a:p>
            <a:r>
              <a:rPr lang="en-CA" sz="8000" b="1"/>
              <a:t>One graduation certificate from your school</a:t>
            </a:r>
          </a:p>
          <a:p>
            <a:r>
              <a:rPr lang="en-CA" sz="8000" b="1"/>
              <a:t>Confirmation e-mail </a:t>
            </a:r>
          </a:p>
          <a:p>
            <a:pPr marL="0" indent="0">
              <a:buNone/>
            </a:pPr>
            <a:r>
              <a:rPr lang="en-CA" sz="8000" b="1">
                <a:solidFill>
                  <a:schemeClr val="accent6">
                    <a:lumMod val="50000"/>
                  </a:schemeClr>
                </a:solidFill>
              </a:rPr>
              <a:t>*Any additional transcripts or certificates cost $10 each.</a:t>
            </a:r>
          </a:p>
          <a:p>
            <a:pPr marL="0" indent="0">
              <a:buNone/>
            </a:pPr>
            <a:endParaRPr lang="en-CA" sz="4500" b="1" i="1">
              <a:solidFill>
                <a:srgbClr val="FFFF00"/>
              </a:solidFill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n-CA" sz="900" i="1">
              <a:solidFill>
                <a:srgbClr val="FFFF00"/>
              </a:solidFill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en-CA" sz="6200" i="1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**Some institutions don’t use Student Transcript Service (STS) for transcripts, such as BCIT. They will request a physical copy or scanned transcript sent by you or the school. </a:t>
            </a:r>
          </a:p>
          <a:p>
            <a:pPr marL="0" indent="0">
              <a:buNone/>
            </a:pPr>
            <a:r>
              <a:rPr lang="en-CA" sz="6200" i="1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Talk to Mr. </a:t>
            </a:r>
            <a:r>
              <a:rPr lang="en-CA" sz="6200" i="1" err="1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Hofbauer</a:t>
            </a:r>
            <a:r>
              <a:rPr lang="en-CA" sz="6200" i="1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 or Ms. Lee to request a printed transcript.**</a:t>
            </a:r>
          </a:p>
          <a:p>
            <a:pPr marL="0" indent="0">
              <a:buNone/>
            </a:pPr>
            <a:br>
              <a:rPr lang="en-CA" i="1">
                <a:solidFill>
                  <a:schemeClr val="tx1">
                    <a:lumMod val="85000"/>
                  </a:schemeClr>
                </a:solidFill>
              </a:rPr>
            </a:br>
            <a:endParaRPr lang="en-CA" i="1">
              <a:solidFill>
                <a:schemeClr val="tx1">
                  <a:lumMod val="85000"/>
                </a:schemeClr>
              </a:solidFill>
            </a:endParaRPr>
          </a:p>
          <a:p>
            <a:endParaRPr lang="en-US"/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79CE43C8-40E5-3B42-B5E2-F4FF5AAE96C2}"/>
              </a:ext>
            </a:extLst>
          </p:cNvPr>
          <p:cNvSpPr txBox="1">
            <a:spLocks/>
          </p:cNvSpPr>
          <p:nvPr/>
        </p:nvSpPr>
        <p:spPr>
          <a:xfrm>
            <a:off x="5761702" y="1214297"/>
            <a:ext cx="4830763" cy="4416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808840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684" y="0"/>
            <a:ext cx="7061316" cy="68580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40074" y="1274619"/>
            <a:ext cx="4587798" cy="3796145"/>
          </a:xfrm>
        </p:spPr>
        <p:txBody>
          <a:bodyPr>
            <a:normAutofit/>
          </a:bodyPr>
          <a:lstStyle/>
          <a:p>
            <a:pPr algn="ctr"/>
            <a:r>
              <a:rPr lang="en-US" sz="4800" b="1" cap="small"/>
              <a:t>Canadian </a:t>
            </a:r>
            <a:br>
              <a:rPr lang="en-US" sz="4800" b="1" cap="small"/>
            </a:br>
            <a:r>
              <a:rPr lang="en-US" sz="4800" b="1" cap="small"/>
              <a:t>Education </a:t>
            </a:r>
            <a:br>
              <a:rPr lang="en-US" sz="4800" b="1" cap="small"/>
            </a:br>
            <a:r>
              <a:rPr lang="en-US" sz="4800" b="1" cap="small"/>
              <a:t>System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999204" y="2438400"/>
            <a:ext cx="1857174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>
                <a:latin typeface="Apple Chancery" charset="0"/>
                <a:ea typeface="Apple Chancery" charset="0"/>
                <a:cs typeface="Apple Chancery" charset="0"/>
              </a:rPr>
              <a:t>Undergraduate programs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32837" y="481764"/>
            <a:ext cx="1045479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600" i="1">
                <a:latin typeface="Apple Chancery" charset="0"/>
                <a:ea typeface="Apple Chancery" charset="0"/>
                <a:cs typeface="Apple Chancery" charset="0"/>
              </a:rPr>
              <a:t>Graduate </a:t>
            </a:r>
          </a:p>
          <a:p>
            <a:r>
              <a:rPr lang="en-US" sz="1600" i="1">
                <a:latin typeface="Apple Chancery" charset="0"/>
                <a:ea typeface="Apple Chancery" charset="0"/>
                <a:cs typeface="Apple Chancery" charset="0"/>
              </a:rPr>
              <a:t>programs</a:t>
            </a:r>
          </a:p>
        </p:txBody>
      </p:sp>
      <p:sp>
        <p:nvSpPr>
          <p:cNvPr id="18" name="Bent-Up Arrow 17"/>
          <p:cNvSpPr/>
          <p:nvPr/>
        </p:nvSpPr>
        <p:spPr>
          <a:xfrm>
            <a:off x="6435191" y="3504939"/>
            <a:ext cx="4286250" cy="656044"/>
          </a:xfrm>
          <a:prstGeom prst="bentUpArrow">
            <a:avLst>
              <a:gd name="adj1" fmla="val 25000"/>
              <a:gd name="adj2" fmla="val 26223"/>
              <a:gd name="adj3" fmla="val 25000"/>
            </a:avLst>
          </a:prstGeom>
          <a:solidFill>
            <a:schemeClr val="bg2">
              <a:lumMod val="40000"/>
              <a:lumOff val="60000"/>
            </a:schemeClr>
          </a:solidFill>
          <a:ln w="3175" cmpd="dbl"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>
            <a:off x="8878243" y="2438400"/>
            <a:ext cx="987651" cy="344142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181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E064E-6018-9C45-AF99-285E60839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274134"/>
            <a:ext cx="9905998" cy="711518"/>
          </a:xfrm>
        </p:spPr>
        <p:txBody>
          <a:bodyPr>
            <a:normAutofit/>
          </a:bodyPr>
          <a:lstStyle/>
          <a:p>
            <a:pPr algn="ctr"/>
            <a:r>
              <a:rPr lang="en-US" b="1" cap="small"/>
              <a:t>Post-secondary Education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7FCC8D-6E52-CA41-A835-5065B9716A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921" y="1455278"/>
            <a:ext cx="10506726" cy="495615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b="1" i="1">
                <a:solidFill>
                  <a:schemeClr val="accent6">
                    <a:lumMod val="50000"/>
                  </a:schemeClr>
                </a:solidFill>
              </a:rPr>
              <a:t>Certificate</a:t>
            </a:r>
            <a:r>
              <a:rPr lang="en-US" sz="3200">
                <a:solidFill>
                  <a:schemeClr val="accent6">
                    <a:lumMod val="50000"/>
                  </a:schemeClr>
                </a:solidFill>
              </a:rPr>
              <a:t>: </a:t>
            </a:r>
            <a:r>
              <a:rPr lang="en-US" sz="3200"/>
              <a:t>1 day to 1 year   </a:t>
            </a:r>
            <a:r>
              <a:rPr lang="en-US" sz="3200" b="1" i="1">
                <a:solidFill>
                  <a:schemeClr val="accent6">
                    <a:lumMod val="50000"/>
                  </a:schemeClr>
                </a:solidFill>
              </a:rPr>
              <a:t>Diploma</a:t>
            </a:r>
            <a:r>
              <a:rPr lang="en-US" sz="3200">
                <a:solidFill>
                  <a:schemeClr val="accent6">
                    <a:lumMod val="50000"/>
                  </a:schemeClr>
                </a:solidFill>
              </a:rPr>
              <a:t>: </a:t>
            </a:r>
            <a:r>
              <a:rPr lang="en-US" sz="3200" i="1"/>
              <a:t>1</a:t>
            </a:r>
            <a:r>
              <a:rPr lang="en-US" sz="3200"/>
              <a:t>-</a:t>
            </a:r>
            <a:r>
              <a:rPr lang="en-US" sz="3200" i="1"/>
              <a:t>3 years    </a:t>
            </a:r>
          </a:p>
          <a:p>
            <a:pPr>
              <a:lnSpc>
                <a:spcPct val="100000"/>
              </a:lnSpc>
            </a:pPr>
            <a:r>
              <a:rPr lang="en-US" sz="3200" b="1" i="1" u="sng">
                <a:solidFill>
                  <a:schemeClr val="accent6">
                    <a:lumMod val="50000"/>
                  </a:schemeClr>
                </a:solidFill>
              </a:rPr>
              <a:t>University Transfer</a:t>
            </a:r>
            <a:r>
              <a:rPr lang="en-US" sz="3200" i="1"/>
              <a:t>: https://www.bctransferguide.ca/</a:t>
            </a:r>
          </a:p>
          <a:p>
            <a:pPr>
              <a:lnSpc>
                <a:spcPct val="100000"/>
              </a:lnSpc>
            </a:pPr>
            <a:r>
              <a:rPr lang="en-US" sz="3200" b="1" i="1">
                <a:solidFill>
                  <a:schemeClr val="accent6">
                    <a:lumMod val="50000"/>
                  </a:schemeClr>
                </a:solidFill>
              </a:rPr>
              <a:t>Associate Degree</a:t>
            </a:r>
            <a:r>
              <a:rPr lang="en-US" sz="3200">
                <a:solidFill>
                  <a:schemeClr val="accent6">
                    <a:lumMod val="50000"/>
                  </a:schemeClr>
                </a:solidFill>
              </a:rPr>
              <a:t>: </a:t>
            </a:r>
            <a:r>
              <a:rPr lang="en-US" sz="3200" i="1"/>
              <a:t>2 years, credits are transferrable to other institutions</a:t>
            </a:r>
          </a:p>
          <a:p>
            <a:pPr>
              <a:lnSpc>
                <a:spcPct val="100000"/>
              </a:lnSpc>
            </a:pPr>
            <a:r>
              <a:rPr lang="en-US" sz="3200" b="1" i="1">
                <a:solidFill>
                  <a:schemeClr val="accent6">
                    <a:lumMod val="50000"/>
                  </a:schemeClr>
                </a:solidFill>
              </a:rPr>
              <a:t>Red Seal / Skilled Trade Certificate</a:t>
            </a:r>
            <a:r>
              <a:rPr lang="en-US" sz="3200"/>
              <a:t>: </a:t>
            </a:r>
            <a:r>
              <a:rPr lang="en-US" sz="3200" i="1"/>
              <a:t>2 – 4 years </a:t>
            </a:r>
          </a:p>
          <a:p>
            <a:pPr>
              <a:lnSpc>
                <a:spcPct val="100000"/>
              </a:lnSpc>
            </a:pPr>
            <a:r>
              <a:rPr lang="en-US" sz="3200" b="1" i="1">
                <a:solidFill>
                  <a:schemeClr val="accent6">
                    <a:lumMod val="50000"/>
                  </a:schemeClr>
                </a:solidFill>
              </a:rPr>
              <a:t>Bachelor’s Degree</a:t>
            </a:r>
            <a:r>
              <a:rPr lang="en-US" sz="3200"/>
              <a:t>: </a:t>
            </a:r>
            <a:r>
              <a:rPr lang="en-US" sz="3200" i="1"/>
              <a:t>3-4 years  </a:t>
            </a:r>
          </a:p>
          <a:p>
            <a:pPr>
              <a:lnSpc>
                <a:spcPct val="100000"/>
              </a:lnSpc>
            </a:pPr>
            <a:r>
              <a:rPr lang="en-US" sz="3200" b="1" i="1">
                <a:solidFill>
                  <a:schemeClr val="accent6">
                    <a:lumMod val="50000"/>
                  </a:schemeClr>
                </a:solidFill>
              </a:rPr>
              <a:t>Master’s Degree</a:t>
            </a:r>
            <a:r>
              <a:rPr lang="en-US" sz="3200"/>
              <a:t>: </a:t>
            </a:r>
            <a:r>
              <a:rPr lang="en-US" sz="3200" i="1"/>
              <a:t>1-3 years  </a:t>
            </a:r>
            <a:r>
              <a:rPr lang="en-US" sz="3200" b="1" i="1">
                <a:solidFill>
                  <a:schemeClr val="accent6">
                    <a:lumMod val="50000"/>
                  </a:schemeClr>
                </a:solidFill>
              </a:rPr>
              <a:t>Professional Degree</a:t>
            </a:r>
            <a:r>
              <a:rPr lang="en-US" sz="3200"/>
              <a:t>: </a:t>
            </a:r>
            <a:r>
              <a:rPr lang="en-US" sz="3200" i="1"/>
              <a:t>Law – 3 years    </a:t>
            </a:r>
            <a:r>
              <a:rPr lang="en-US" sz="3200" b="1" i="1">
                <a:solidFill>
                  <a:schemeClr val="accent6">
                    <a:lumMod val="50000"/>
                  </a:schemeClr>
                </a:solidFill>
              </a:rPr>
              <a:t>Doctorate</a:t>
            </a:r>
            <a:r>
              <a:rPr lang="en-US" sz="3200"/>
              <a:t>: </a:t>
            </a:r>
            <a:r>
              <a:rPr lang="en-US" sz="3200" i="1"/>
              <a:t>varies     </a:t>
            </a:r>
            <a:r>
              <a:rPr lang="en-US" sz="3200" b="1" i="1">
                <a:solidFill>
                  <a:schemeClr val="accent6">
                    <a:lumMod val="50000"/>
                  </a:schemeClr>
                </a:solidFill>
              </a:rPr>
              <a:t>Post Doctoral</a:t>
            </a:r>
            <a:r>
              <a:rPr lang="en-US" sz="3200" b="1" i="1"/>
              <a:t>: </a:t>
            </a:r>
            <a:r>
              <a:rPr lang="en-US" sz="3200" i="1"/>
              <a:t>varies</a:t>
            </a:r>
            <a:endParaRPr lang="en-US" sz="3200" b="1" i="1"/>
          </a:p>
        </p:txBody>
      </p:sp>
    </p:spTree>
    <p:extLst>
      <p:ext uri="{BB962C8B-B14F-4D97-AF65-F5344CB8AC3E}">
        <p14:creationId xmlns:p14="http://schemas.microsoft.com/office/powerpoint/2010/main" val="15155117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838199" y="142524"/>
            <a:ext cx="10640291" cy="863919"/>
          </a:xfrm>
        </p:spPr>
        <p:txBody>
          <a:bodyPr/>
          <a:lstStyle/>
          <a:p>
            <a:pPr algn="ctr"/>
            <a:r>
              <a:rPr lang="en-US" b="1" cap="small"/>
              <a:t>University/College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24689" y="973762"/>
            <a:ext cx="5957455" cy="584661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altLang="zh-CN" b="1" i="1" u="sng">
                <a:solidFill>
                  <a:schemeClr val="accent6">
                    <a:lumMod val="75000"/>
                  </a:schemeClr>
                </a:solidFill>
              </a:rPr>
              <a:t>Public Research University</a:t>
            </a:r>
            <a:r>
              <a:rPr lang="zh-CN" altLang="en-US" b="1">
                <a:solidFill>
                  <a:schemeClr val="accent6">
                    <a:lumMod val="75000"/>
                  </a:schemeClr>
                </a:solidFill>
              </a:rPr>
              <a:t>： </a:t>
            </a:r>
            <a:endParaRPr lang="en-US" altLang="zh-CN" b="1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altLang="zh-CN" b="1" i="1"/>
              <a:t>UBC</a:t>
            </a:r>
            <a:r>
              <a:rPr lang="zh-CN" altLang="en-US" b="1" i="1"/>
              <a:t>，</a:t>
            </a:r>
            <a:r>
              <a:rPr lang="en-US" altLang="zh-CN" b="1" i="1"/>
              <a:t>SFU</a:t>
            </a:r>
            <a:r>
              <a:rPr lang="zh-CN" altLang="en-US" b="1" i="1"/>
              <a:t>，</a:t>
            </a:r>
            <a:r>
              <a:rPr lang="en-CA" altLang="zh-CN" b="1" i="1"/>
              <a:t>UVic, U of T, McGill, Waterloo</a:t>
            </a:r>
          </a:p>
          <a:p>
            <a:pPr marL="0" indent="0">
              <a:buNone/>
            </a:pPr>
            <a:r>
              <a:rPr lang="en-US" altLang="zh-CN" b="1" i="1" u="sng">
                <a:solidFill>
                  <a:schemeClr val="accent6">
                    <a:lumMod val="75000"/>
                  </a:schemeClr>
                </a:solidFill>
              </a:rPr>
              <a:t>Public Teaching University</a:t>
            </a:r>
            <a:r>
              <a:rPr lang="en-US" altLang="zh-CN" b="1">
                <a:solidFill>
                  <a:schemeClr val="accent6">
                    <a:lumMod val="75000"/>
                  </a:schemeClr>
                </a:solidFill>
              </a:rPr>
              <a:t>: </a:t>
            </a:r>
          </a:p>
          <a:p>
            <a:r>
              <a:rPr lang="en-US" altLang="zh-CN" b="1" i="1"/>
              <a:t>KPU, UFV, BCIT, TRU, UNBC, VIU, Capilano, Emily Carr</a:t>
            </a:r>
          </a:p>
          <a:p>
            <a:pPr marL="0" indent="0">
              <a:buNone/>
            </a:pPr>
            <a:r>
              <a:rPr lang="en-US" altLang="zh-CN" b="1" i="1" u="sng">
                <a:solidFill>
                  <a:schemeClr val="accent6">
                    <a:lumMod val="75000"/>
                  </a:schemeClr>
                </a:solidFill>
              </a:rPr>
              <a:t>Public College/Community College</a:t>
            </a:r>
            <a:r>
              <a:rPr lang="en-US" altLang="zh-CN" b="1">
                <a:solidFill>
                  <a:schemeClr val="accent6">
                    <a:lumMod val="75000"/>
                  </a:schemeClr>
                </a:solidFill>
              </a:rPr>
              <a:t>: </a:t>
            </a:r>
          </a:p>
          <a:p>
            <a:r>
              <a:rPr lang="en-US" altLang="zh-CN" b="1" i="1"/>
              <a:t>VCC, Douglas, </a:t>
            </a:r>
            <a:r>
              <a:rPr lang="en-US" altLang="zh-CN" b="1" i="1" err="1"/>
              <a:t>Langara</a:t>
            </a:r>
            <a:r>
              <a:rPr lang="en-US" altLang="zh-CN" b="1" i="1"/>
              <a:t>, Camosun, Okanagan College </a:t>
            </a:r>
          </a:p>
          <a:p>
            <a:r>
              <a:rPr lang="en-US" altLang="zh-CN" b="1" i="1"/>
              <a:t>Royal Military College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6158344" y="973619"/>
            <a:ext cx="6033656" cy="584676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b="1" i="1" u="sng">
                <a:solidFill>
                  <a:schemeClr val="accent6">
                    <a:lumMod val="75000"/>
                  </a:schemeClr>
                </a:solidFill>
              </a:rPr>
              <a:t>Private University</a:t>
            </a:r>
            <a:r>
              <a:rPr lang="en-US" altLang="zh-CN" b="1">
                <a:solidFill>
                  <a:schemeClr val="accent6">
                    <a:lumMod val="75000"/>
                  </a:schemeClr>
                </a:solidFill>
              </a:rPr>
              <a:t>: </a:t>
            </a:r>
          </a:p>
          <a:p>
            <a:r>
              <a:rPr lang="en-US" altLang="zh-CN" b="1" i="1"/>
              <a:t>Trinity Western University, Corpus Christi</a:t>
            </a:r>
          </a:p>
          <a:p>
            <a:pPr marL="0" indent="0">
              <a:buNone/>
            </a:pPr>
            <a:r>
              <a:rPr lang="en-US" altLang="zh-CN" b="1" i="1" u="sng">
                <a:solidFill>
                  <a:schemeClr val="accent6">
                    <a:lumMod val="75000"/>
                  </a:schemeClr>
                </a:solidFill>
              </a:rPr>
              <a:t>Private College</a:t>
            </a:r>
            <a:r>
              <a:rPr lang="en-US" altLang="zh-CN" b="1">
                <a:solidFill>
                  <a:schemeClr val="accent6">
                    <a:lumMod val="75000"/>
                  </a:schemeClr>
                </a:solidFill>
              </a:rPr>
              <a:t>: </a:t>
            </a:r>
          </a:p>
          <a:p>
            <a:r>
              <a:rPr lang="en-US" altLang="zh-CN" b="1" i="1" err="1"/>
              <a:t>Sprott</a:t>
            </a:r>
            <a:r>
              <a:rPr lang="en-US" altLang="zh-CN" b="1" i="1"/>
              <a:t> Shaw College, Sternberg College, CDI College, Columbia College</a:t>
            </a:r>
          </a:p>
          <a:p>
            <a:pPr marL="0" indent="0">
              <a:buNone/>
            </a:pPr>
            <a:r>
              <a:rPr lang="en-US" altLang="zh-CN" b="1" i="1" u="sng">
                <a:solidFill>
                  <a:schemeClr val="accent6">
                    <a:lumMod val="75000"/>
                  </a:schemeClr>
                </a:solidFill>
              </a:rPr>
              <a:t>Career &amp; Vocational Training Institution</a:t>
            </a:r>
            <a:r>
              <a:rPr lang="en-US" altLang="zh-CN" b="1">
                <a:solidFill>
                  <a:schemeClr val="accent6">
                    <a:lumMod val="75000"/>
                  </a:schemeClr>
                </a:solidFill>
              </a:rPr>
              <a:t>: </a:t>
            </a:r>
          </a:p>
          <a:p>
            <a:pPr marL="0" indent="0">
              <a:buNone/>
            </a:pPr>
            <a:r>
              <a:rPr lang="en-US" altLang="zh-CN" b="1" i="1"/>
              <a:t>Vancouver Film School, AAA Aviation Flight Academy, Academy of Learning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B95C4B-B6B5-064D-8A4F-B8BE27C3900F}"/>
              </a:ext>
            </a:extLst>
          </p:cNvPr>
          <p:cNvSpPr txBox="1"/>
          <p:nvPr/>
        </p:nvSpPr>
        <p:spPr>
          <a:xfrm>
            <a:off x="11764370" y="424445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6219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8050D13-70C0-4B3B-958D-D5C99A7A1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1" y="-119855"/>
            <a:ext cx="9906000" cy="1477961"/>
          </a:xfrm>
        </p:spPr>
        <p:txBody>
          <a:bodyPr/>
          <a:lstStyle/>
          <a:p>
            <a:pPr algn="ctr"/>
            <a:r>
              <a:rPr lang="en-US" b="1" cap="small"/>
              <a:t>How to choose your path forward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A3F4DB-FF35-BF77-5BD4-7490E4C88F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9357" y="1562637"/>
            <a:ext cx="3376642" cy="653114"/>
          </a:xfrm>
          <a:ln>
            <a:noFill/>
          </a:ln>
        </p:spPr>
        <p:txBody>
          <a:bodyPr>
            <a:normAutofit fontScale="92500"/>
          </a:bodyPr>
          <a:lstStyle/>
          <a:p>
            <a:r>
              <a:rPr lang="en-US" sz="4000" b="1" cap="small">
                <a:solidFill>
                  <a:schemeClr val="accent6">
                    <a:lumMod val="50000"/>
                  </a:schemeClr>
                </a:solidFill>
              </a:rPr>
              <a:t>Know Yourself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A362D8A3-643B-B5DB-A43A-CA4363DB8EF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alphaModFix amt="19000"/>
          </a:blip>
          <a:srcRect/>
          <a:stretch/>
        </p:blipFill>
        <p:spPr>
          <a:xfrm>
            <a:off x="520995" y="1358106"/>
            <a:ext cx="5425998" cy="5499894"/>
          </a:xfrm>
          <a:effectLst>
            <a:softEdge rad="0"/>
          </a:effectLst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C9E5BC0-122E-A66A-4E34-904282AFFA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332327" y="1607017"/>
            <a:ext cx="3054846" cy="608734"/>
          </a:xfrm>
          <a:ln cmpd="thinThick">
            <a:noFill/>
            <a:bevel/>
          </a:ln>
        </p:spPr>
        <p:txBody>
          <a:bodyPr>
            <a:noAutofit/>
          </a:bodyPr>
          <a:lstStyle/>
          <a:p>
            <a:r>
              <a:rPr lang="en-US" sz="4000" cap="small">
                <a:solidFill>
                  <a:schemeClr val="accent6">
                    <a:lumMod val="50000"/>
                  </a:schemeClr>
                </a:solidFill>
              </a:rPr>
              <a:t>R</a:t>
            </a:r>
            <a:r>
              <a:rPr lang="en-US" sz="4000" b="1" cap="small">
                <a:solidFill>
                  <a:schemeClr val="accent6">
                    <a:lumMod val="50000"/>
                  </a:schemeClr>
                </a:solidFill>
              </a:rPr>
              <a:t>esearch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CE54220-AC79-ECBB-6D33-56B6F214B1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93826" y="2464662"/>
            <a:ext cx="4985535" cy="3954282"/>
          </a:xfrm>
        </p:spPr>
        <p:txBody>
          <a:bodyPr>
            <a:normAutofit lnSpcReduction="10000"/>
          </a:bodyPr>
          <a:lstStyle/>
          <a:p>
            <a:r>
              <a:rPr lang="en-US" sz="3500"/>
              <a:t>Location</a:t>
            </a:r>
          </a:p>
          <a:p>
            <a:r>
              <a:rPr lang="en-US" sz="3500"/>
              <a:t>Program</a:t>
            </a:r>
          </a:p>
          <a:p>
            <a:r>
              <a:rPr lang="en-US" sz="3500"/>
              <a:t>Cost</a:t>
            </a:r>
          </a:p>
          <a:p>
            <a:r>
              <a:rPr lang="en-US" sz="3500"/>
              <a:t>Teaching style / class size</a:t>
            </a:r>
          </a:p>
          <a:p>
            <a:r>
              <a:rPr lang="en-US" sz="3500"/>
              <a:t>Reputation</a:t>
            </a:r>
          </a:p>
          <a:p>
            <a:r>
              <a:rPr lang="en-US" sz="3500"/>
              <a:t>Extracurriculars</a:t>
            </a:r>
          </a:p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9AFE02-8C89-2AE8-437D-39403E5826AF}"/>
              </a:ext>
            </a:extLst>
          </p:cNvPr>
          <p:cNvSpPr txBox="1"/>
          <p:nvPr/>
        </p:nvSpPr>
        <p:spPr>
          <a:xfrm>
            <a:off x="1020726" y="2062716"/>
            <a:ext cx="4550354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8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/>
              <a:t>Urban or small town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/>
              <a:t>Interests / Passions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/>
              <a:t>Comfort level re debt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/>
              <a:t>Learning style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/>
              <a:t>Lifestyle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/>
              <a:t>Income expectations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508BCF-3728-8D6F-7190-C9B92187A4D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1000"/>
          </a:blip>
          <a:srcRect/>
          <a:stretch/>
        </p:blipFill>
        <p:spPr>
          <a:xfrm>
            <a:off x="6454630" y="1358106"/>
            <a:ext cx="5425998" cy="5499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1090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4F150-A6D8-F74E-9A92-934E07DAF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243444"/>
            <a:ext cx="9905998" cy="64026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cap="small"/>
              <a:t>University/College Admission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72A6C7-EEC9-B149-A210-49CEEBA25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883711"/>
            <a:ext cx="10555783" cy="573084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900" b="1"/>
              <a:t>General requirements (CHECK SPECIFIC PROGRAMS):  </a:t>
            </a:r>
          </a:p>
          <a:p>
            <a:pPr lvl="1">
              <a:buFont typeface="Wingdings" pitchFamily="2" charset="2"/>
              <a:buChar char="Ø"/>
            </a:pPr>
            <a:r>
              <a:rPr lang="en-US"/>
              <a:t> Graduate from high school</a:t>
            </a:r>
          </a:p>
          <a:p>
            <a:pPr lvl="1">
              <a:buFont typeface="Wingdings" pitchFamily="2" charset="2"/>
              <a:buChar char="Ø"/>
            </a:pPr>
            <a:r>
              <a:rPr lang="en-US"/>
              <a:t> Research Universities: English 12 + another 3 to 5 G12 courses, minimum marks</a:t>
            </a:r>
          </a:p>
          <a:p>
            <a:pPr lvl="1">
              <a:buFont typeface="Wingdings" pitchFamily="2" charset="2"/>
              <a:buChar char="Ø"/>
            </a:pPr>
            <a:r>
              <a:rPr lang="en-US"/>
              <a:t> Teaching Universities/College: English 12, minimum marks</a:t>
            </a:r>
          </a:p>
          <a:p>
            <a:pPr lvl="1">
              <a:buFont typeface="Wingdings" pitchFamily="2" charset="2"/>
              <a:buChar char="Ø"/>
            </a:pPr>
            <a:r>
              <a:rPr lang="en-US"/>
              <a:t> English language requirements</a:t>
            </a:r>
          </a:p>
          <a:p>
            <a:pPr lvl="1">
              <a:buFont typeface="Wingdings" pitchFamily="2" charset="2"/>
              <a:buChar char="Ø"/>
            </a:pPr>
            <a:r>
              <a:rPr lang="en-US"/>
              <a:t> Science programs require 2 of 3 G12 Science courses  </a:t>
            </a:r>
          </a:p>
          <a:p>
            <a:pPr lvl="1">
              <a:buFont typeface="Wingdings" pitchFamily="2" charset="2"/>
              <a:buChar char="Ø"/>
            </a:pPr>
            <a:r>
              <a:rPr lang="en-US"/>
              <a:t> Math requirement: Pre-Calculus 12, some university programs ask for Calculus 12</a:t>
            </a:r>
          </a:p>
          <a:p>
            <a:pPr lvl="1">
              <a:buFont typeface="Wingdings" pitchFamily="2" charset="2"/>
              <a:buChar char="Ø"/>
            </a:pPr>
            <a:r>
              <a:rPr lang="en-US"/>
              <a:t> UBC requires Proficient G12 Literacy Assessment (3 or 4) </a:t>
            </a:r>
            <a:endParaRPr lang="en-US" i="1"/>
          </a:p>
          <a:p>
            <a:pPr lvl="1">
              <a:buFont typeface="Wingdings" pitchFamily="2" charset="2"/>
              <a:buChar char="Ø"/>
            </a:pPr>
            <a:r>
              <a:rPr lang="en-US" err="1"/>
              <a:t>Uvic</a:t>
            </a:r>
            <a:r>
              <a:rPr lang="en-US"/>
              <a:t>, TWU, </a:t>
            </a:r>
            <a:r>
              <a:rPr lang="en-US" err="1"/>
              <a:t>Langara</a:t>
            </a:r>
            <a:r>
              <a:rPr lang="en-US"/>
              <a:t> and SFU require completion of Literacy and/or Numeracy Assessments, but scores will not be used for admission.</a:t>
            </a:r>
            <a:endParaRPr lang="en-US" b="1">
              <a:solidFill>
                <a:schemeClr val="bg2"/>
              </a:solidFill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6716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BE49819-564B-38A8-351A-0E85AB95ECAD}"/>
              </a:ext>
            </a:extLst>
          </p:cNvPr>
          <p:cNvSpPr txBox="1"/>
          <p:nvPr/>
        </p:nvSpPr>
        <p:spPr>
          <a:xfrm>
            <a:off x="1239882" y="974806"/>
            <a:ext cx="9719002" cy="59093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600" b="1" i="1">
                <a:solidFill>
                  <a:schemeClr val="accent6">
                    <a:lumMod val="75000"/>
                  </a:schemeClr>
                </a:solidFill>
              </a:rPr>
              <a:t>Programs and Schools have different processes and </a:t>
            </a:r>
            <a:r>
              <a:rPr lang="en-US" sz="2400" b="1" i="1">
                <a:solidFill>
                  <a:schemeClr val="accent6">
                    <a:lumMod val="75000"/>
                  </a:schemeClr>
                </a:solidFill>
              </a:rPr>
              <a:t>requirements. </a:t>
            </a:r>
            <a:r>
              <a:rPr lang="en-US" sz="2400" i="1">
                <a:solidFill>
                  <a:schemeClr val="bg2"/>
                </a:solidFill>
              </a:rPr>
              <a:t>	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/>
              <a:t> UBC – No Language 11 required.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/>
              <a:t>SFU – Still required for 2026, NOT 2027!</a:t>
            </a:r>
          </a:p>
          <a:p>
            <a:pPr lvl="1"/>
            <a:r>
              <a:rPr lang="en-US" sz="2400"/>
              <a:t>Language 11 </a:t>
            </a:r>
            <a:r>
              <a:rPr lang="en-US" sz="2400" i="1"/>
              <a:t>Challenge Exam</a:t>
            </a:r>
            <a:r>
              <a:rPr lang="en-US" sz="2400"/>
              <a:t>: apply to Mr. </a:t>
            </a:r>
            <a:r>
              <a:rPr lang="en-US" sz="2400" err="1"/>
              <a:t>Hofbauer</a:t>
            </a:r>
            <a:endParaRPr lang="en-US" sz="2400"/>
          </a:p>
          <a:p>
            <a:pPr lvl="1"/>
            <a:r>
              <a:rPr lang="en-US" sz="2400">
                <a:solidFill>
                  <a:schemeClr val="accent6">
                    <a:lumMod val="75000"/>
                  </a:schemeClr>
                </a:solidFill>
              </a:rPr>
              <a:t>For English </a:t>
            </a:r>
            <a:r>
              <a:rPr lang="en-US" sz="2400" i="1">
                <a:solidFill>
                  <a:schemeClr val="accent6">
                    <a:lumMod val="75000"/>
                  </a:schemeClr>
                </a:solidFill>
              </a:rPr>
              <a:t>Waiver</a:t>
            </a:r>
            <a:r>
              <a:rPr lang="en-US" sz="2400">
                <a:solidFill>
                  <a:schemeClr val="accent6">
                    <a:lumMod val="75000"/>
                  </a:schemeClr>
                </a:solidFill>
              </a:rPr>
              <a:t>: Talk to Mr. </a:t>
            </a:r>
            <a:r>
              <a:rPr lang="en-US" sz="2400" err="1">
                <a:solidFill>
                  <a:schemeClr val="accent6">
                    <a:lumMod val="75000"/>
                  </a:schemeClr>
                </a:solidFill>
              </a:rPr>
              <a:t>Hofbauer</a:t>
            </a:r>
            <a:r>
              <a:rPr lang="en-US" sz="2400">
                <a:solidFill>
                  <a:schemeClr val="accent6">
                    <a:lumMod val="75000"/>
                  </a:schemeClr>
                </a:solidFill>
              </a:rPr>
              <a:t> if you came to Canada after Grade 9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/>
              <a:t> UBC: Personal profile (application essay)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/>
              <a:t> Program-specified: Supplementary documents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/>
              <a:t> UBC Sauder School of Business: Video interview 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/>
              <a:t>Fine Arts programs: Portfolio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/>
              <a:t> Nursing: Check specific program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/>
              <a:t>Music &amp; Theatre: Audition</a:t>
            </a:r>
          </a:p>
          <a:p>
            <a:pPr lvl="1"/>
            <a:endParaRPr lang="en-US" sz="3200">
              <a:solidFill>
                <a:srgbClr val="FFC000"/>
              </a:solidFill>
            </a:endParaRPr>
          </a:p>
          <a:p>
            <a:pPr lvl="1">
              <a:buFont typeface="Wingdings" pitchFamily="2" charset="2"/>
              <a:buChar char="Ø"/>
            </a:pPr>
            <a:endParaRPr lang="en-US" sz="32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0B2927-8127-9622-916A-7FD746498F36}"/>
              </a:ext>
            </a:extLst>
          </p:cNvPr>
          <p:cNvSpPr txBox="1"/>
          <p:nvPr/>
        </p:nvSpPr>
        <p:spPr>
          <a:xfrm>
            <a:off x="3625990" y="263584"/>
            <a:ext cx="548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cap="small"/>
              <a:t>Special Requirements</a:t>
            </a:r>
          </a:p>
        </p:txBody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1CFAA8A8-CAE6-BD57-05B8-0A2DC67146FE}"/>
              </a:ext>
            </a:extLst>
          </p:cNvPr>
          <p:cNvSpPr/>
          <p:nvPr/>
        </p:nvSpPr>
        <p:spPr>
          <a:xfrm>
            <a:off x="3126828" y="3187344"/>
            <a:ext cx="3236360" cy="484632"/>
          </a:xfrm>
          <a:prstGeom prst="leftArrow">
            <a:avLst/>
          </a:prstGeom>
          <a:solidFill>
            <a:srgbClr val="FF000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International students!</a:t>
            </a:r>
          </a:p>
        </p:txBody>
      </p:sp>
    </p:spTree>
    <p:extLst>
      <p:ext uri="{BB962C8B-B14F-4D97-AF65-F5344CB8AC3E}">
        <p14:creationId xmlns:p14="http://schemas.microsoft.com/office/powerpoint/2010/main" val="19762342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4F150-A6D8-F74E-9A92-934E07DAF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551" y="284077"/>
            <a:ext cx="10447337" cy="764195"/>
          </a:xfrm>
        </p:spPr>
        <p:txBody>
          <a:bodyPr>
            <a:normAutofit/>
          </a:bodyPr>
          <a:lstStyle/>
          <a:p>
            <a:pPr algn="ctr"/>
            <a:r>
              <a:rPr lang="en-US" sz="4000" b="1" cap="small"/>
              <a:t>University/College Application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4430A3-7C1B-5C45-BD04-8A2C029EF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487441"/>
            <a:ext cx="6741141" cy="431493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2204EB8F-708F-0D42-BE6B-3A6A4B0C624C}"/>
              </a:ext>
            </a:extLst>
          </p:cNvPr>
          <p:cNvSpPr txBox="1">
            <a:spLocks/>
          </p:cNvSpPr>
          <p:nvPr/>
        </p:nvSpPr>
        <p:spPr>
          <a:xfrm>
            <a:off x="180753" y="1178805"/>
            <a:ext cx="6363266" cy="53727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sz="3500" b="1" i="1">
                <a:solidFill>
                  <a:schemeClr val="accent6">
                    <a:lumMod val="75000"/>
                  </a:schemeClr>
                </a:solidFill>
              </a:rPr>
              <a:t>Before application</a:t>
            </a:r>
            <a:r>
              <a:rPr lang="en-US" sz="3500">
                <a:solidFill>
                  <a:schemeClr val="accent6">
                    <a:lumMod val="75000"/>
                  </a:schemeClr>
                </a:solidFill>
              </a:rPr>
              <a:t>:  </a:t>
            </a:r>
          </a:p>
          <a:p>
            <a:pPr>
              <a:lnSpc>
                <a:spcPct val="110000"/>
              </a:lnSpc>
            </a:pPr>
            <a:r>
              <a:rPr lang="en-US" sz="3200"/>
              <a:t>Select programs and schools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/>
              <a:t>       -   School: Pick 3-5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200"/>
              <a:t>       -   Program of Study: 1</a:t>
            </a:r>
            <a:r>
              <a:rPr lang="en-US" sz="3200" baseline="30000"/>
              <a:t>st</a:t>
            </a:r>
            <a:r>
              <a:rPr lang="en-US" sz="3200"/>
              <a:t> choice      and 2</a:t>
            </a:r>
            <a:r>
              <a:rPr lang="en-US" sz="3200" baseline="30000"/>
              <a:t>nd</a:t>
            </a:r>
            <a:r>
              <a:rPr lang="en-US" sz="3200"/>
              <a:t> choice; undecided; Faculty only</a:t>
            </a:r>
          </a:p>
          <a:p>
            <a:pPr marL="0" indent="0">
              <a:lnSpc>
                <a:spcPct val="110000"/>
              </a:lnSpc>
              <a:buNone/>
            </a:pPr>
            <a:endParaRPr lang="en-US" sz="2800" b="1" u="sng"/>
          </a:p>
          <a:p>
            <a:pPr marL="0" indent="0">
              <a:lnSpc>
                <a:spcPct val="110000"/>
              </a:lnSpc>
              <a:buNone/>
            </a:pPr>
            <a:r>
              <a:rPr lang="en-US" sz="3500" b="1" u="sng">
                <a:solidFill>
                  <a:schemeClr val="accent6">
                    <a:lumMod val="75000"/>
                  </a:schemeClr>
                </a:solidFill>
              </a:rPr>
              <a:t>For BC universities </a:t>
            </a:r>
            <a:r>
              <a:rPr lang="en-US" sz="2600" b="1" u="sng">
                <a:solidFill>
                  <a:schemeClr val="accent6">
                    <a:lumMod val="75000"/>
                  </a:schemeClr>
                </a:solidFill>
              </a:rPr>
              <a:t>(except BCIT):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3200" b="1" u="sng"/>
              <a:t>Apply through education planner: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3200">
                <a:hlinkClick r:id="rId3"/>
              </a:rPr>
              <a:t>https://www.educationplannerbc.ca/</a:t>
            </a:r>
            <a:endParaRPr lang="en-US" sz="3200"/>
          </a:p>
          <a:p>
            <a:pPr marL="457200" lvl="1" indent="0">
              <a:lnSpc>
                <a:spcPct val="150000"/>
              </a:lnSpc>
              <a:spcBef>
                <a:spcPts val="0"/>
              </a:spcBef>
              <a:buNone/>
            </a:pPr>
            <a:endParaRPr lang="en-US" sz="2600"/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sz="1400"/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sz="1400"/>
          </a:p>
          <a:p>
            <a:pPr>
              <a:lnSpc>
                <a:spcPct val="110000"/>
              </a:lnSpc>
            </a:pP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935892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3575D-3604-653E-26AC-384C30696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915" y="-108600"/>
            <a:ext cx="10515600" cy="1325563"/>
          </a:xfrm>
        </p:spPr>
        <p:txBody>
          <a:bodyPr/>
          <a:lstStyle/>
          <a:p>
            <a:r>
              <a:rPr lang="en-US"/>
              <a:t>For other provinces and USA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A94C80-0D68-71BA-208F-B16DB088A69F}"/>
              </a:ext>
            </a:extLst>
          </p:cNvPr>
          <p:cNvSpPr txBox="1"/>
          <p:nvPr/>
        </p:nvSpPr>
        <p:spPr>
          <a:xfrm>
            <a:off x="838200" y="1216963"/>
            <a:ext cx="10515600" cy="45545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en-US" sz="2800" b="1">
                <a:solidFill>
                  <a:schemeClr val="tx2">
                    <a:lumMod val="90000"/>
                    <a:lumOff val="10000"/>
                  </a:schemeClr>
                </a:solidFill>
              </a:rPr>
              <a:t>Apply Alberta</a:t>
            </a:r>
            <a:endParaRPr lang="en-US" sz="2800" b="1">
              <a:solidFill>
                <a:schemeClr val="tx2">
                  <a:lumMod val="90000"/>
                  <a:lumOff val="10000"/>
                </a:schemeClr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57200" lvl="1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800">
                <a:solidFill>
                  <a:srgbClr val="467886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https://www.applyalberta.ca/about-applyalberta/</a:t>
            </a:r>
            <a:r>
              <a:rPr lang="en-US" sz="2800"/>
              <a:t> 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US" sz="2800" b="1">
                <a:solidFill>
                  <a:schemeClr val="tx2">
                    <a:lumMod val="90000"/>
                    <a:lumOff val="10000"/>
                  </a:schemeClr>
                </a:solidFill>
              </a:rPr>
              <a:t>OUAC</a:t>
            </a:r>
            <a:r>
              <a:rPr lang="en-US" sz="2800"/>
              <a:t> (Ontario Universities’ Application Centre)</a:t>
            </a:r>
          </a:p>
          <a:p>
            <a:pPr marL="457200" lvl="1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800">
                <a:hlinkClick r:id="rId3"/>
              </a:rPr>
              <a:t>https://www.ouac.on.ca/</a:t>
            </a:r>
            <a:endParaRPr lang="en-US" sz="2800"/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US" sz="2800" b="1">
                <a:solidFill>
                  <a:schemeClr val="tx2">
                    <a:lumMod val="90000"/>
                    <a:lumOff val="10000"/>
                  </a:schemeClr>
                </a:solidFill>
              </a:rPr>
              <a:t>Common App </a:t>
            </a:r>
            <a:r>
              <a:rPr lang="en-US" sz="2800"/>
              <a:t>for USA universities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US" sz="2800">
                <a:hlinkClick r:id="rId4"/>
              </a:rPr>
              <a:t>https://www.commonapp.org</a:t>
            </a:r>
            <a:endParaRPr lang="en-US" sz="2800"/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US" sz="2800" b="1">
                <a:solidFill>
                  <a:schemeClr val="tx2">
                    <a:lumMod val="90000"/>
                    <a:lumOff val="10000"/>
                  </a:schemeClr>
                </a:solidFill>
              </a:rPr>
              <a:t>School websites </a:t>
            </a:r>
          </a:p>
        </p:txBody>
      </p:sp>
    </p:spTree>
    <p:extLst>
      <p:ext uri="{BB962C8B-B14F-4D97-AF65-F5344CB8AC3E}">
        <p14:creationId xmlns:p14="http://schemas.microsoft.com/office/powerpoint/2010/main" val="6364383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72A6C7-EEC9-B149-A210-49CEEBA25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1198" y="5425561"/>
            <a:ext cx="10457149" cy="926274"/>
          </a:xfrm>
        </p:spPr>
        <p:txBody>
          <a:bodyPr>
            <a:noAutofit/>
          </a:bodyPr>
          <a:lstStyle/>
          <a:p>
            <a:pPr marL="0" lvl="1" indent="0">
              <a:spcBef>
                <a:spcPts val="1000"/>
              </a:spcBef>
              <a:buNone/>
            </a:pPr>
            <a:r>
              <a:rPr lang="en-US" i="1">
                <a:solidFill>
                  <a:schemeClr val="accent6">
                    <a:lumMod val="75000"/>
                  </a:schemeClr>
                </a:solidFill>
              </a:rPr>
              <a:t>**U of T “      “</a:t>
            </a:r>
            <a:r>
              <a:rPr lang="en-US" b="0" i="0">
                <a:solidFill>
                  <a:srgbClr val="333333"/>
                </a:solidFill>
                <a:effectLst/>
                <a:latin typeface="Liberation Sans"/>
              </a:rPr>
              <a:t>Applicants who </a:t>
            </a:r>
            <a:r>
              <a:rPr lang="en-US" b="0" i="0">
                <a:solidFill>
                  <a:srgbClr val="333333"/>
                </a:solidFill>
                <a:effectLst/>
                <a:highlight>
                  <a:srgbClr val="FFFF00"/>
                </a:highlight>
                <a:latin typeface="Liberation Sans"/>
              </a:rPr>
              <a:t>submit required documents early </a:t>
            </a:r>
            <a:r>
              <a:rPr lang="en-US" b="0" i="0">
                <a:solidFill>
                  <a:srgbClr val="333333"/>
                </a:solidFill>
                <a:effectLst/>
                <a:latin typeface="Liberation Sans"/>
              </a:rPr>
              <a:t>are able to maximize their opportunities for admission consideration. Documents received after the published deadlines will be considered as space allows.</a:t>
            </a:r>
            <a:r>
              <a:rPr lang="en-US" b="0" i="0">
                <a:solidFill>
                  <a:schemeClr val="accent6">
                    <a:lumMod val="75000"/>
                  </a:schemeClr>
                </a:solidFill>
                <a:effectLst/>
                <a:latin typeface="Liberation Sans"/>
              </a:rPr>
              <a:t>”</a:t>
            </a:r>
            <a:r>
              <a:rPr lang="en-US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/>
              <a:t>  </a:t>
            </a:r>
          </a:p>
          <a:p>
            <a:pPr marL="0" lvl="1" indent="0">
              <a:spcBef>
                <a:spcPts val="1000"/>
              </a:spcBef>
              <a:buNone/>
            </a:pPr>
            <a:endParaRPr lang="en-US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sz="1400"/>
          </a:p>
          <a:p>
            <a:endParaRPr lang="en-US" sz="1400"/>
          </a:p>
          <a:p>
            <a:endParaRPr lang="en-US" sz="140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08630A4-4ED1-2E10-CFC7-885928241C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3768708"/>
              </p:ext>
            </p:extLst>
          </p:nvPr>
        </p:nvGraphicFramePr>
        <p:xfrm>
          <a:off x="977660" y="186905"/>
          <a:ext cx="10248652" cy="4864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5506">
                  <a:extLst>
                    <a:ext uri="{9D8B030D-6E8A-4147-A177-3AD203B41FA5}">
                      <a16:colId xmlns:a16="http://schemas.microsoft.com/office/drawing/2014/main" val="1986135816"/>
                    </a:ext>
                  </a:extLst>
                </a:gridCol>
                <a:gridCol w="2069811">
                  <a:extLst>
                    <a:ext uri="{9D8B030D-6E8A-4147-A177-3AD203B41FA5}">
                      <a16:colId xmlns:a16="http://schemas.microsoft.com/office/drawing/2014/main" val="2926180639"/>
                    </a:ext>
                  </a:extLst>
                </a:gridCol>
                <a:gridCol w="2123369">
                  <a:extLst>
                    <a:ext uri="{9D8B030D-6E8A-4147-A177-3AD203B41FA5}">
                      <a16:colId xmlns:a16="http://schemas.microsoft.com/office/drawing/2014/main" val="1958673802"/>
                    </a:ext>
                  </a:extLst>
                </a:gridCol>
                <a:gridCol w="1217511">
                  <a:extLst>
                    <a:ext uri="{9D8B030D-6E8A-4147-A177-3AD203B41FA5}">
                      <a16:colId xmlns:a16="http://schemas.microsoft.com/office/drawing/2014/main" val="1064210453"/>
                    </a:ext>
                  </a:extLst>
                </a:gridCol>
                <a:gridCol w="2047221">
                  <a:extLst>
                    <a:ext uri="{9D8B030D-6E8A-4147-A177-3AD203B41FA5}">
                      <a16:colId xmlns:a16="http://schemas.microsoft.com/office/drawing/2014/main" val="1296479597"/>
                    </a:ext>
                  </a:extLst>
                </a:gridCol>
                <a:gridCol w="1565234">
                  <a:extLst>
                    <a:ext uri="{9D8B030D-6E8A-4147-A177-3AD203B41FA5}">
                      <a16:colId xmlns:a16="http://schemas.microsoft.com/office/drawing/2014/main" val="1212096342"/>
                    </a:ext>
                  </a:extLst>
                </a:gridCol>
              </a:tblGrid>
              <a:tr h="445783">
                <a:tc gridSpan="3"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bg1"/>
                          </a:solidFill>
                        </a:rPr>
                        <a:t>BC Universities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US"/>
                        <a:t>Other than BC universities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285014"/>
                  </a:ext>
                </a:extLst>
              </a:tr>
              <a:tr h="641925">
                <a:tc>
                  <a:txBody>
                    <a:bodyPr/>
                    <a:lstStyle/>
                    <a:p>
                      <a:r>
                        <a:rPr lang="en-US" b="1"/>
                        <a:t>School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Admission Deadline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Scholarship Deadline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School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Admission Deadline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Scholarship Deadline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583061"/>
                  </a:ext>
                </a:extLst>
              </a:tr>
              <a:tr h="784577">
                <a:tc gridSpan="3">
                  <a:txBody>
                    <a:bodyPr/>
                    <a:lstStyle/>
                    <a:p>
                      <a:r>
                        <a:rPr lang="en-US"/>
                        <a:t>UBC                 First Round Dec 1        Dec. 1</a:t>
                      </a:r>
                    </a:p>
                    <a:p>
                      <a:r>
                        <a:rPr lang="en-US"/>
                        <a:t>                           Regular: Jan. 15            Must tick box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US"/>
                        <a:t>U of T              Early: Nov 7                    Oct 16</a:t>
                      </a:r>
                    </a:p>
                    <a:p>
                      <a:r>
                        <a:rPr lang="en-US"/>
                        <a:t>                          Regular: Jan 15         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006306"/>
                  </a:ext>
                </a:extLst>
              </a:tr>
              <a:tr h="463613">
                <a:tc gridSpan="3">
                  <a:txBody>
                    <a:bodyPr/>
                    <a:lstStyle/>
                    <a:p>
                      <a:r>
                        <a:rPr lang="en-US"/>
                        <a:t>SFU                   Jan. 31                               Apply by Dec. 15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US"/>
                        <a:t>McGill             Jan. 15                                  Feb 7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032037"/>
                  </a:ext>
                </a:extLst>
              </a:tr>
              <a:tr h="463613">
                <a:tc gridSpan="3">
                  <a:txBody>
                    <a:bodyPr/>
                    <a:lstStyle/>
                    <a:p>
                      <a:r>
                        <a:rPr lang="en-US"/>
                        <a:t>Emily Carr       Jan. 15                             Automatic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US"/>
                        <a:t>McMaster      Jan. 15                             Automatic++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578014"/>
                  </a:ext>
                </a:extLst>
              </a:tr>
              <a:tr h="784577">
                <a:tc gridSpan="3">
                  <a:txBody>
                    <a:bodyPr/>
                    <a:lstStyle/>
                    <a:p>
                      <a:r>
                        <a:rPr lang="en-US"/>
                        <a:t>UVic                   Jan. 31                            </a:t>
                      </a:r>
                      <a:r>
                        <a:rPr lang="en-US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Automatic</a:t>
                      </a:r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U of Alberta  Mar. 1                               Jan. 10</a:t>
                      </a:r>
                    </a:p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539511"/>
                  </a:ext>
                </a:extLst>
              </a:tr>
              <a:tr h="624094">
                <a:tc gridSpan="3">
                  <a:txBody>
                    <a:bodyPr/>
                    <a:lstStyle/>
                    <a:p>
                      <a:r>
                        <a:rPr lang="en-US"/>
                        <a:t>TWU                  Feb 15                              Automatic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US"/>
                        <a:t>Waterloo         Feb. 1                              Automatic++                                             Jan 15 (Engineering)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640951"/>
                  </a:ext>
                </a:extLst>
              </a:tr>
              <a:tr h="624094">
                <a:tc gridSpan="3">
                  <a:txBody>
                    <a:bodyPr/>
                    <a:lstStyle/>
                    <a:p>
                      <a:r>
                        <a:rPr lang="en-US"/>
                        <a:t>Capilano         Mar. 31                            Apply by March 1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/>
                        <a:t>SCHOLARSHIPS CAN BE AUTOMATIC AND/OR A SEPARATE APPLICATION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1821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03896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81E937D-DF7C-92B2-3FD9-295EDED25022}"/>
              </a:ext>
            </a:extLst>
          </p:cNvPr>
          <p:cNvSpPr txBox="1"/>
          <p:nvPr/>
        </p:nvSpPr>
        <p:spPr>
          <a:xfrm>
            <a:off x="274609" y="734755"/>
            <a:ext cx="11791637" cy="604268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lvl="1" indent="0">
              <a:spcBef>
                <a:spcPts val="1000"/>
              </a:spcBef>
              <a:buNone/>
            </a:pPr>
            <a:r>
              <a:rPr lang="en-US" sz="3200" b="1" i="1"/>
              <a:t> </a:t>
            </a:r>
            <a:r>
              <a:rPr lang="en-US" sz="3200" b="1" i="1" u="sng">
                <a:solidFill>
                  <a:schemeClr val="accent6">
                    <a:lumMod val="75000"/>
                  </a:schemeClr>
                </a:solidFill>
              </a:rPr>
              <a:t>Open Intake/Enrolment </a:t>
            </a:r>
            <a:r>
              <a:rPr lang="en-US" sz="3200" b="1" i="1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en-US" sz="3200" b="1" i="1"/>
              <a:t>			</a:t>
            </a:r>
            <a:endParaRPr lang="en-US" sz="3200" b="1" i="1" u="sng"/>
          </a:p>
          <a:p>
            <a:pPr marL="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/>
              <a:t>   First-qualified, first-admitted, rolling admission until programs fill or posted dates. Early application recommended. </a:t>
            </a:r>
          </a:p>
          <a:p>
            <a:pPr marL="0" lvl="1" indent="0">
              <a:spcBef>
                <a:spcPts val="1000"/>
              </a:spcBef>
              <a:buNone/>
            </a:pPr>
            <a:r>
              <a:rPr lang="en-US" sz="3200"/>
              <a:t> </a:t>
            </a:r>
            <a:r>
              <a:rPr lang="en-US" sz="3200" b="1" i="1" u="sng">
                <a:solidFill>
                  <a:schemeClr val="accent6">
                    <a:lumMod val="75000"/>
                  </a:schemeClr>
                </a:solidFill>
              </a:rPr>
              <a:t>Limited Intake/Enrolment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/>
              <a:t>   Limited seats. Deadline is flexible. Applications close once program fills.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/>
              <a:t>   Douglas: </a:t>
            </a:r>
            <a:r>
              <a:rPr lang="en-US" sz="3200"/>
              <a:t>Open Enrolment – until </a:t>
            </a:r>
            <a:r>
              <a:rPr lang="en-CA" sz="3200"/>
              <a:t>class starts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/>
              <a:t>   KPU:</a:t>
            </a:r>
            <a:r>
              <a:rPr lang="en-US" sz="3200"/>
              <a:t> Limited Intake Deadline: March 1   Open Intake: July 1</a:t>
            </a:r>
          </a:p>
          <a:p>
            <a:pPr marL="0" lvl="1"/>
            <a:r>
              <a:rPr lang="en-US" sz="3200"/>
              <a:t>   </a:t>
            </a:r>
            <a:r>
              <a:rPr lang="en-US" sz="3200" b="1"/>
              <a:t>BCIT</a:t>
            </a:r>
            <a:r>
              <a:rPr lang="en-US" sz="3200"/>
              <a:t>: Varies			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/>
              <a:t>   </a:t>
            </a:r>
            <a:r>
              <a:rPr lang="en-US" sz="3200" b="1"/>
              <a:t>UFV:</a:t>
            </a:r>
            <a:r>
              <a:rPr lang="en-US" sz="3200"/>
              <a:t> Continuous application process</a:t>
            </a:r>
            <a:endParaRPr lang="en-US"/>
          </a:p>
          <a:p>
            <a:pPr marL="0" lvl="1" indent="0">
              <a:spcBef>
                <a:spcPts val="1000"/>
              </a:spcBef>
              <a:buNone/>
            </a:pPr>
            <a:r>
              <a:rPr lang="en-US" b="1" i="1">
                <a:solidFill>
                  <a:schemeClr val="accent6">
                    <a:lumMod val="75000"/>
                  </a:schemeClr>
                </a:solidFill>
              </a:rPr>
              <a:t>   </a:t>
            </a:r>
            <a:endParaRPr lang="en-US">
              <a:solidFill>
                <a:schemeClr val="accent6">
                  <a:lumMod val="75000"/>
                </a:schemeClr>
              </a:solidFill>
            </a:endParaRPr>
          </a:p>
          <a:p>
            <a:pPr marL="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i="0">
                <a:solidFill>
                  <a:schemeClr val="accent6">
                    <a:lumMod val="75000"/>
                  </a:schemeClr>
                </a:solidFill>
                <a:effectLst/>
                <a:latin typeface="Whitney SSm A"/>
              </a:rPr>
              <a:t>   </a:t>
            </a:r>
            <a:endParaRPr lang="en-US" b="1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3274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4F150-A6D8-F74E-9A92-934E07DAF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131457"/>
            <a:ext cx="9905998" cy="723394"/>
          </a:xfrm>
        </p:spPr>
        <p:txBody>
          <a:bodyPr>
            <a:normAutofit/>
          </a:bodyPr>
          <a:lstStyle/>
          <a:p>
            <a:pPr algn="ctr"/>
            <a:r>
              <a:rPr lang="en-US" b="1" cap="small"/>
              <a:t>University/College 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72A6C7-EEC9-B149-A210-49CEEBA25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650" y="550407"/>
            <a:ext cx="11658700" cy="6176136"/>
          </a:xfrm>
        </p:spPr>
        <p:txBody>
          <a:bodyPr>
            <a:noAutofit/>
          </a:bodyPr>
          <a:lstStyle/>
          <a:p>
            <a:endParaRPr lang="en-US" sz="800" b="1" u="sng">
              <a:solidFill>
                <a:schemeClr val="bg2"/>
              </a:solidFill>
            </a:endParaRPr>
          </a:p>
          <a:p>
            <a:r>
              <a:rPr lang="en-US" b="1" u="sng"/>
              <a:t>Watch Deadlines for Document Submission 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en-US" sz="2200"/>
              <a:t>Not the same as application deadlines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en-US" sz="2200"/>
              <a:t>Self-report Transcript: upon request of the institution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en-US" sz="2200"/>
              <a:t>Other documents: upon request of the institution and follow instructions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en-US" sz="2200"/>
              <a:t>Scholarship documents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>
              <a:highlight>
                <a:srgbClr val="FFFF00"/>
              </a:highlight>
            </a:endParaRPr>
          </a:p>
          <a:p>
            <a:r>
              <a:rPr lang="en-US" b="1" u="sng"/>
              <a:t>Communicate with University/College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200"/>
              <a:t> </a:t>
            </a:r>
            <a:r>
              <a:rPr lang="en-US" sz="2200" b="1" i="1"/>
              <a:t>Before application</a:t>
            </a:r>
          </a:p>
          <a:p>
            <a:pPr marL="457200" lvl="1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200"/>
              <a:t>	-  Email or phone Admission Offices 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200"/>
              <a:t> </a:t>
            </a:r>
            <a:r>
              <a:rPr lang="en-US" sz="2200" b="1" i="1"/>
              <a:t>After application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en-US" sz="2200"/>
              <a:t>Your personal email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2200"/>
              <a:t>Student Account: create an account, student number assigned to you when you apply, student email account, messages and notifications, application for residence, </a:t>
            </a:r>
            <a:r>
              <a:rPr lang="en-US" sz="2200" err="1"/>
              <a:t>etc</a:t>
            </a:r>
            <a:endParaRPr lang="en-US" sz="2200"/>
          </a:p>
          <a:p>
            <a:endParaRPr lang="en-US" sz="1400"/>
          </a:p>
          <a:p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9727914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55281"/>
            <a:ext cx="10302443" cy="863919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cap="small"/>
            </a:br>
            <a:r>
              <a:rPr lang="en-US" b="1" cap="small"/>
              <a:t>School and Program exploration/Application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3920" y="1495647"/>
            <a:ext cx="10801399" cy="5264727"/>
          </a:xfrm>
        </p:spPr>
        <p:txBody>
          <a:bodyPr>
            <a:normAutofit/>
          </a:bodyPr>
          <a:lstStyle/>
          <a:p>
            <a:r>
              <a:rPr lang="en-US"/>
              <a:t>Education Planner BC: </a:t>
            </a:r>
            <a:r>
              <a:rPr lang="en-US">
                <a:hlinkClick r:id="rId3"/>
              </a:rPr>
              <a:t>https://www.educationplannerbc.ca/search</a:t>
            </a:r>
            <a:r>
              <a:rPr lang="en-US"/>
              <a:t> </a:t>
            </a:r>
          </a:p>
          <a:p>
            <a:r>
              <a:rPr lang="en-US"/>
              <a:t>Post-secondary BC: </a:t>
            </a:r>
            <a:r>
              <a:rPr lang="en-US">
                <a:hlinkClick r:id="rId4"/>
              </a:rPr>
              <a:t>https://www.postsecondarybc.ca/</a:t>
            </a:r>
            <a:r>
              <a:rPr lang="en-US"/>
              <a:t> </a:t>
            </a:r>
          </a:p>
          <a:p>
            <a:r>
              <a:rPr lang="en-US"/>
              <a:t>Ontario University Info: </a:t>
            </a:r>
            <a:r>
              <a:rPr lang="en-US">
                <a:hlinkClick r:id="rId5"/>
              </a:rPr>
              <a:t>https://www.ontariouniversitiesinfo.ca/universities</a:t>
            </a:r>
            <a:r>
              <a:rPr lang="en-US"/>
              <a:t> </a:t>
            </a:r>
          </a:p>
          <a:p>
            <a:r>
              <a:rPr lang="en-US"/>
              <a:t>Ontario University Application: </a:t>
            </a:r>
            <a:r>
              <a:rPr lang="en-US">
                <a:hlinkClick r:id="rId6"/>
              </a:rPr>
              <a:t>https://www.ouac.on.ca/</a:t>
            </a:r>
            <a:endParaRPr lang="en-US"/>
          </a:p>
          <a:p>
            <a:r>
              <a:rPr lang="en-US"/>
              <a:t>Ontario Colleges: </a:t>
            </a:r>
            <a:r>
              <a:rPr lang="en-US">
                <a:hlinkClick r:id="rId7"/>
              </a:rPr>
              <a:t>https://www.ontariocolleges.ca/en/colleges</a:t>
            </a:r>
            <a:r>
              <a:rPr lang="en-US"/>
              <a:t> </a:t>
            </a:r>
          </a:p>
          <a:p>
            <a:r>
              <a:rPr lang="en-US"/>
              <a:t>Apply Alberta: </a:t>
            </a:r>
            <a:r>
              <a:rPr lang="en-US">
                <a:hlinkClick r:id="rId8"/>
              </a:rPr>
              <a:t>https://www.applyalberta.ca/about-applyalberta/</a:t>
            </a:r>
            <a:r>
              <a:rPr lang="en-US"/>
              <a:t> </a:t>
            </a:r>
          </a:p>
          <a:p>
            <a:r>
              <a:rPr lang="en-US"/>
              <a:t>School websites: </a:t>
            </a:r>
            <a:r>
              <a:rPr lang="en-US">
                <a:hlinkClick r:id="rId9"/>
              </a:rPr>
              <a:t>www.ubc.ca</a:t>
            </a:r>
            <a:r>
              <a:rPr lang="en-US"/>
              <a:t>, </a:t>
            </a:r>
            <a:r>
              <a:rPr lang="en-US">
                <a:hlinkClick r:id="rId10"/>
              </a:rPr>
              <a:t>www.sfu.ca</a:t>
            </a:r>
            <a:r>
              <a:rPr lang="en-US"/>
              <a:t> &amp; more</a:t>
            </a:r>
          </a:p>
          <a:p>
            <a:r>
              <a:rPr lang="en-US"/>
              <a:t>BC Transfer Guide: </a:t>
            </a:r>
            <a:r>
              <a:rPr lang="en-US">
                <a:hlinkClick r:id="rId11"/>
              </a:rPr>
              <a:t>https://www.bctransferguide.ca/</a:t>
            </a:r>
            <a:r>
              <a:rPr lang="en-US"/>
              <a:t> (</a:t>
            </a:r>
            <a:r>
              <a:rPr lang="en-US" sz="2000" i="1"/>
              <a:t>transfer between institutions</a:t>
            </a:r>
            <a:r>
              <a:rPr lang="en-US"/>
              <a:t>)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0918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6638A-DAF7-5204-4002-FE0F71A67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4637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600" b="1"/>
              <a:t>CAREER NEWS</a:t>
            </a:r>
            <a:br>
              <a:rPr lang="en-US" sz="6600" b="1"/>
            </a:br>
            <a:r>
              <a:rPr lang="en-US" sz="3600" b="1"/>
              <a:t>Career Center (Portable 7)</a:t>
            </a:r>
            <a:br>
              <a:rPr lang="en-US" sz="3600" b="1"/>
            </a:br>
            <a:br>
              <a:rPr lang="en-US" sz="3600" b="1"/>
            </a:br>
            <a:r>
              <a:rPr lang="en-US" sz="3600" b="1">
                <a:solidFill>
                  <a:schemeClr val="accent6"/>
                </a:solidFill>
                <a:latin typeface="Aptos Display"/>
              </a:rPr>
              <a:t>Open: Mondays, Tuesdays, Wednesdays</a:t>
            </a:r>
            <a:br>
              <a:rPr lang="en-US" sz="6600" b="1"/>
            </a:br>
            <a:endParaRPr lang="en-US" sz="54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66B0FA-FCE5-D964-DBD8-4C4401C84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br>
              <a:rPr lang="en-US" sz="5400">
                <a:latin typeface="Aptos Display"/>
              </a:rPr>
            </a:br>
            <a:endParaRPr lang="en-US" sz="5400">
              <a:latin typeface="Aptos Display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6C6D0E-A05B-4AE7-4CA3-0FE431913811}"/>
              </a:ext>
            </a:extLst>
          </p:cNvPr>
          <p:cNvSpPr txBox="1"/>
          <p:nvPr/>
        </p:nvSpPr>
        <p:spPr>
          <a:xfrm>
            <a:off x="3048000" y="3429000"/>
            <a:ext cx="60960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Aptos Display"/>
                <a:ea typeface="Aptos Display"/>
                <a:cs typeface="Aptos Display"/>
              </a:rPr>
              <a:t>​</a:t>
            </a:r>
            <a:endParaRPr lang="en-US"/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7914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AE9ED-BE17-9AFE-C63C-CE9CD9365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b="1" cap="small"/>
            </a:br>
            <a:r>
              <a:rPr lang="en-US" b="1" cap="small"/>
              <a:t>Graduation Transition Meetings</a:t>
            </a:r>
          </a:p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02870-41ED-F11A-D8D0-298483DA48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9261" y="2135188"/>
            <a:ext cx="9420226" cy="2529683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L="0" indent="0">
              <a:buNone/>
            </a:pPr>
            <a:endParaRPr lang="en-US">
              <a:latin typeface="Aptos"/>
              <a:ea typeface="Cambria"/>
              <a:cs typeface="Times New Roman"/>
            </a:endParaRPr>
          </a:p>
          <a:p>
            <a:r>
              <a:rPr lang="en-CA">
                <a:latin typeface="Aptos"/>
                <a:ea typeface="Cambria"/>
                <a:cs typeface="Times New Roman"/>
              </a:rPr>
              <a:t>What is your plan after graduation?</a:t>
            </a:r>
            <a:endParaRPr lang="en-US">
              <a:latin typeface="Aptos"/>
              <a:ea typeface="Cambria"/>
            </a:endParaRPr>
          </a:p>
          <a:p>
            <a:endParaRPr lang="en-US">
              <a:latin typeface="Aptos"/>
              <a:ea typeface="Cambria"/>
            </a:endParaRPr>
          </a:p>
          <a:p>
            <a:pPr>
              <a:lnSpc>
                <a:spcPct val="120000"/>
              </a:lnSpc>
            </a:pPr>
            <a:r>
              <a:rPr lang="en-CA">
                <a:latin typeface="Aptos"/>
                <a:ea typeface="Cambria"/>
                <a:cs typeface="Times New Roman"/>
              </a:rPr>
              <a:t>How far along you are in the process for your University/College applications?</a:t>
            </a:r>
            <a:endParaRPr lang="en-US">
              <a:latin typeface="Aptos"/>
              <a:ea typeface="Cambria"/>
            </a:endParaRPr>
          </a:p>
          <a:p>
            <a:endParaRPr lang="en-US">
              <a:latin typeface="Aptos"/>
              <a:ea typeface="Cambria"/>
            </a:endParaRPr>
          </a:p>
          <a:p>
            <a:r>
              <a:rPr lang="en-CA">
                <a:latin typeface="Aptos"/>
                <a:ea typeface="Cambria"/>
                <a:cs typeface="Times New Roman"/>
              </a:rPr>
              <a:t>What challenges are you facing or expect to face when you graduate?</a:t>
            </a:r>
            <a:endParaRPr lang="en-US">
              <a:latin typeface="Aptos"/>
              <a:ea typeface="Cambria"/>
            </a:endParaRPr>
          </a:p>
          <a:p>
            <a:pPr marL="0" indent="0">
              <a:buNone/>
            </a:pPr>
            <a:endParaRPr lang="en-US">
              <a:latin typeface="Aptos"/>
              <a:ea typeface="Cambria"/>
              <a:cs typeface="Times New Roman"/>
            </a:endParaRPr>
          </a:p>
          <a:p>
            <a:pPr marL="0" indent="0">
              <a:buNone/>
            </a:pP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3C3B8-553D-B516-B1BE-E99AE0F2C3A7}"/>
              </a:ext>
            </a:extLst>
          </p:cNvPr>
          <p:cNvSpPr txBox="1"/>
          <p:nvPr/>
        </p:nvSpPr>
        <p:spPr>
          <a:xfrm>
            <a:off x="1296852" y="1709171"/>
            <a:ext cx="9601198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b="1">
                <a:solidFill>
                  <a:schemeClr val="accent6"/>
                </a:solidFill>
                <a:latin typeface="Aptos"/>
                <a:ea typeface="Cambria"/>
              </a:rPr>
              <a:t>Grad transition conversation – sample questions:</a:t>
            </a:r>
            <a:r>
              <a:rPr lang="en-US" sz="3200">
                <a:solidFill>
                  <a:schemeClr val="accent6"/>
                </a:solidFill>
                <a:latin typeface="Aptos"/>
                <a:ea typeface="Cambria"/>
              </a:rPr>
              <a:t> </a:t>
            </a:r>
            <a:endParaRPr lang="en-US">
              <a:solidFill>
                <a:schemeClr val="accent6"/>
              </a:solidFill>
            </a:endParaRPr>
          </a:p>
          <a:p>
            <a:pPr algn="l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F44E8D-1EC1-3A69-4FC6-7B5308F4CC57}"/>
              </a:ext>
            </a:extLst>
          </p:cNvPr>
          <p:cNvSpPr txBox="1"/>
          <p:nvPr/>
        </p:nvSpPr>
        <p:spPr>
          <a:xfrm>
            <a:off x="1297782" y="5095875"/>
            <a:ext cx="9620249" cy="192360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>
                <a:latin typeface="Lato"/>
                <a:ea typeface="Lato"/>
                <a:cs typeface="Lato"/>
              </a:rPr>
              <a:t>Before you leave Langley Fine Arts you need to have </a:t>
            </a:r>
            <a:endParaRPr lang="en-US"/>
          </a:p>
          <a:p>
            <a:pPr algn="ctr"/>
            <a:r>
              <a:rPr lang="en-US" sz="2800" b="1">
                <a:highlight>
                  <a:srgbClr val="FFFF00"/>
                </a:highlight>
                <a:latin typeface="Lato"/>
                <a:ea typeface="Lato"/>
                <a:cs typeface="Lato"/>
              </a:rPr>
              <a:t>30 volunteer hours.</a:t>
            </a:r>
            <a:endParaRPr lang="en-US">
              <a:highlight>
                <a:srgbClr val="FFFF00"/>
              </a:highlight>
            </a:endParaRPr>
          </a:p>
          <a:p>
            <a:pPr algn="ctr"/>
            <a:endParaRPr lang="en-US" sz="3400" b="0">
              <a:solidFill>
                <a:srgbClr val="226E93"/>
              </a:solidFill>
              <a:latin typeface="Lato"/>
              <a:ea typeface="Lato"/>
              <a:cs typeface="Lato"/>
            </a:endParaRPr>
          </a:p>
          <a:p>
            <a:endParaRPr lang="en-US" sz="1100" b="0">
              <a:solidFill>
                <a:srgbClr val="212121"/>
              </a:solidFill>
              <a:latin typeface="Lato"/>
              <a:ea typeface="Lato"/>
              <a:cs typeface="Lato"/>
            </a:endParaRP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4034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AB3A0A-A79E-3B12-194B-97234300DF12}"/>
              </a:ext>
            </a:extLst>
          </p:cNvPr>
          <p:cNvSpPr txBox="1"/>
          <p:nvPr/>
        </p:nvSpPr>
        <p:spPr>
          <a:xfrm>
            <a:off x="558801" y="397152"/>
            <a:ext cx="4394200" cy="1323439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Canadian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Universities Event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66DE19-CC9B-BBC1-3A17-DB134DD25A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8801" y="1851000"/>
            <a:ext cx="4394200" cy="36735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800" b="1" i="1">
                <a:solidFill>
                  <a:schemeClr val="bg1">
                    <a:alpha val="80000"/>
                  </a:schemeClr>
                </a:solidFill>
              </a:rPr>
              <a:t>Not sure where to begin? </a:t>
            </a:r>
            <a:endParaRPr lang="en-US" sz="2800" i="1">
              <a:solidFill>
                <a:schemeClr val="bg1">
                  <a:alpha val="80000"/>
                </a:schemeClr>
              </a:solidFill>
            </a:endParaRPr>
          </a:p>
          <a:p>
            <a:endParaRPr lang="en-US" sz="2400" b="1">
              <a:solidFill>
                <a:srgbClr val="FFFFFF">
                  <a:alpha val="80000"/>
                </a:srgbClr>
              </a:solidFill>
            </a:endParaRPr>
          </a:p>
          <a:p>
            <a:r>
              <a:rPr lang="en-US" sz="2000" b="1">
                <a:solidFill>
                  <a:schemeClr val="bg1">
                    <a:alpha val="80000"/>
                  </a:schemeClr>
                </a:solidFill>
              </a:rPr>
              <a:t>Date:</a:t>
            </a:r>
            <a:r>
              <a:rPr lang="en-US" sz="2000">
                <a:solidFill>
                  <a:schemeClr val="bg1">
                    <a:alpha val="80000"/>
                  </a:schemeClr>
                </a:solidFill>
              </a:rPr>
              <a:t> October 7, 2026</a:t>
            </a:r>
          </a:p>
          <a:p>
            <a:r>
              <a:rPr lang="en-US" sz="2000" b="1">
                <a:solidFill>
                  <a:schemeClr val="bg1">
                    <a:alpha val="80000"/>
                  </a:schemeClr>
                </a:solidFill>
              </a:rPr>
              <a:t>Time:</a:t>
            </a:r>
            <a:r>
              <a:rPr lang="en-US" sz="2000">
                <a:solidFill>
                  <a:schemeClr val="bg1">
                    <a:alpha val="80000"/>
                  </a:schemeClr>
                </a:solidFill>
              </a:rPr>
              <a:t> to be determined</a:t>
            </a:r>
          </a:p>
          <a:p>
            <a:r>
              <a:rPr lang="en-US" sz="2000" b="1">
                <a:solidFill>
                  <a:schemeClr val="bg1">
                    <a:alpha val="80000"/>
                  </a:schemeClr>
                </a:solidFill>
              </a:rPr>
              <a:t>Venue:</a:t>
            </a:r>
            <a:r>
              <a:rPr lang="en-US" sz="2000">
                <a:solidFill>
                  <a:schemeClr val="bg1">
                    <a:alpha val="80000"/>
                  </a:schemeClr>
                </a:solidFill>
              </a:rPr>
              <a:t> Langley Event Centre</a:t>
            </a:r>
            <a:r>
              <a:rPr lang="en-US" sz="2400">
                <a:solidFill>
                  <a:schemeClr val="bg1">
                    <a:alpha val="80000"/>
                  </a:schemeClr>
                </a:solidFill>
              </a:rPr>
              <a:t> </a:t>
            </a:r>
          </a:p>
          <a:p>
            <a:endParaRPr lang="en-US" sz="2400">
              <a:solidFill>
                <a:srgbClr val="FFFFFF">
                  <a:alpha val="80000"/>
                </a:srgbClr>
              </a:solidFill>
            </a:endParaRPr>
          </a:p>
          <a:p>
            <a:r>
              <a:rPr lang="en-US" sz="2000">
                <a:solidFill>
                  <a:schemeClr val="bg1">
                    <a:alpha val="80000"/>
                  </a:schemeClr>
                </a:solidFill>
              </a:rPr>
              <a:t>Limited seats.</a:t>
            </a:r>
            <a:r>
              <a:rPr lang="en-US" sz="2000" b="1">
                <a:solidFill>
                  <a:schemeClr val="bg1">
                    <a:alpha val="80000"/>
                  </a:schemeClr>
                </a:solidFill>
              </a:rPr>
              <a:t> </a:t>
            </a:r>
          </a:p>
          <a:p>
            <a:endParaRPr lang="en-US" sz="2400">
              <a:solidFill>
                <a:srgbClr val="FFFFFF">
                  <a:alpha val="80000"/>
                </a:srgbClr>
              </a:solidFill>
            </a:endParaRPr>
          </a:p>
          <a:p>
            <a:endParaRPr lang="en-US" sz="2400">
              <a:solidFill>
                <a:srgbClr val="FFFFFF">
                  <a:alpha val="80000"/>
                </a:srgbClr>
              </a:solidFill>
            </a:endParaRPr>
          </a:p>
        </p:txBody>
      </p:sp>
      <p:pic>
        <p:nvPicPr>
          <p:cNvPr id="2" name="Picture 1" descr="A close up of a sign&#10;&#10;AI-generated content may be incorrect.">
            <a:extLst>
              <a:ext uri="{FF2B5EF4-FFF2-40B4-BE49-F238E27FC236}">
                <a16:creationId xmlns:a16="http://schemas.microsoft.com/office/drawing/2014/main" id="{9CA35137-34A1-D6E2-8490-17F44AB03F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27" r="3459" b="44944"/>
          <a:stretch>
            <a:fillRect/>
          </a:stretch>
        </p:blipFill>
        <p:spPr>
          <a:xfrm>
            <a:off x="5388125" y="2"/>
            <a:ext cx="6802436" cy="1870385"/>
          </a:xfrm>
          <a:custGeom>
            <a:avLst/>
            <a:gdLst/>
            <a:ahLst/>
            <a:cxnLst/>
            <a:rect l="l" t="t" r="r" b="b"/>
            <a:pathLst>
              <a:path w="6377940" h="3333749">
                <a:moveTo>
                  <a:pt x="0" y="0"/>
                </a:moveTo>
                <a:lnTo>
                  <a:pt x="6377940" y="0"/>
                </a:lnTo>
                <a:lnTo>
                  <a:pt x="6377940" y="3333749"/>
                </a:lnTo>
                <a:lnTo>
                  <a:pt x="174585" y="3333749"/>
                </a:lnTo>
                <a:lnTo>
                  <a:pt x="0" y="2202180"/>
                </a:lnTo>
                <a:close/>
              </a:path>
            </a:pathLst>
          </a:cu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D50DB1D-CF91-3FFA-70F6-133477C1478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7671" t="21339" r="-50" b="20560"/>
          <a:stretch>
            <a:fillRect/>
          </a:stretch>
        </p:blipFill>
        <p:spPr>
          <a:xfrm>
            <a:off x="5888203" y="1915584"/>
            <a:ext cx="6122566" cy="4936453"/>
          </a:xfrm>
          <a:custGeom>
            <a:avLst/>
            <a:gdLst/>
            <a:ahLst/>
            <a:cxnLst/>
            <a:rect l="l" t="t" r="r" b="b"/>
            <a:pathLst>
              <a:path w="6377940" h="3333748">
                <a:moveTo>
                  <a:pt x="203977" y="0"/>
                </a:moveTo>
                <a:lnTo>
                  <a:pt x="6377940" y="0"/>
                </a:lnTo>
                <a:lnTo>
                  <a:pt x="6377940" y="3333748"/>
                </a:lnTo>
                <a:lnTo>
                  <a:pt x="0" y="3333748"/>
                </a:lnTo>
                <a:lnTo>
                  <a:pt x="525780" y="1931668"/>
                </a:lnTo>
                <a:lnTo>
                  <a:pt x="205740" y="11428"/>
                </a:lnTo>
                <a:close/>
              </a:path>
            </a:pathLst>
          </a:cu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364A290D-B7BC-40B4-AB97-0C801BCCE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32358" y="544"/>
            <a:ext cx="874716" cy="6857455"/>
            <a:chOff x="5632358" y="544"/>
            <a:chExt cx="874716" cy="6857455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C60D1EB-842B-4027-9728-E573149266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8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381000" dist="152400" dir="10800000" algn="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4E103E5-C039-4EA4-843B-AD566B5C96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2640988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5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EDD33F37-9FCB-641B-70EB-5EC2C70ECE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66534" y="4567248"/>
            <a:ext cx="1531836" cy="153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2363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large crowd of people at a convention&#10;&#10;AI-generated content may be incorrect.">
            <a:extLst>
              <a:ext uri="{FF2B5EF4-FFF2-40B4-BE49-F238E27FC236}">
                <a16:creationId xmlns:a16="http://schemas.microsoft.com/office/drawing/2014/main" id="{4AFAC513-7825-5DE8-4615-44D97468E9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028" r="13243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81846A-2D7E-ED32-243B-B1CF9CDB9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3163" y="365125"/>
            <a:ext cx="4970874" cy="155871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b="1"/>
              <a:t>Post Secondary BC Fair/Presentations</a:t>
            </a:r>
            <a:br>
              <a:rPr lang="en-US"/>
            </a:br>
            <a:br>
              <a:rPr lang="en-US" sz="1900"/>
            </a:br>
            <a:endParaRPr lang="en-US" sz="19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6C9666-94D1-1586-0786-80096593F0BB}"/>
              </a:ext>
            </a:extLst>
          </p:cNvPr>
          <p:cNvSpPr txBox="1"/>
          <p:nvPr/>
        </p:nvSpPr>
        <p:spPr>
          <a:xfrm>
            <a:off x="7213163" y="1922410"/>
            <a:ext cx="4652427" cy="374276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/>
              <a:t>Date: </a:t>
            </a:r>
            <a:r>
              <a:rPr lang="en-US" sz="2400"/>
              <a:t>October 29</a:t>
            </a:r>
            <a:endParaRPr lang="en-US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/>
              <a:t>Time: </a:t>
            </a:r>
            <a:r>
              <a:rPr lang="en-US" sz="2400"/>
              <a:t>1:10 – 3:05 PM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400"/>
          </a:p>
          <a:p>
            <a:r>
              <a:rPr lang="en-US" b="1"/>
              <a:t>I</a:t>
            </a:r>
            <a:r>
              <a:rPr lang="en-US" sz="2000" b="1"/>
              <a:t>nstitutions attending:</a:t>
            </a:r>
            <a:endParaRPr lang="en-US" sz="2000"/>
          </a:p>
          <a:p>
            <a:r>
              <a:rPr lang="en-US" sz="2000"/>
              <a:t>Capilano Univ.</a:t>
            </a:r>
          </a:p>
          <a:p>
            <a:r>
              <a:rPr lang="en-US" sz="2000"/>
              <a:t>Emily Carr</a:t>
            </a:r>
          </a:p>
          <a:p>
            <a:r>
              <a:rPr lang="en-US" sz="2000"/>
              <a:t>Farleigh Dickinson</a:t>
            </a:r>
          </a:p>
          <a:p>
            <a:r>
              <a:rPr lang="en-US" sz="2000"/>
              <a:t>Kwantlen Univ.</a:t>
            </a:r>
          </a:p>
          <a:p>
            <a:r>
              <a:rPr lang="en-US" sz="2000" err="1"/>
              <a:t>Langara</a:t>
            </a:r>
            <a:r>
              <a:rPr lang="en-US" sz="2000"/>
              <a:t> College</a:t>
            </a:r>
          </a:p>
          <a:p>
            <a:r>
              <a:rPr lang="en-US" sz="2000"/>
              <a:t>SFU</a:t>
            </a:r>
          </a:p>
          <a:p>
            <a:r>
              <a:rPr lang="en-US" sz="2000"/>
              <a:t>UVIC</a:t>
            </a:r>
          </a:p>
          <a:p>
            <a:r>
              <a:rPr lang="en-US" sz="2000"/>
              <a:t>VCC ...</a:t>
            </a:r>
            <a:endParaRPr lang="en-US"/>
          </a:p>
          <a:p>
            <a:r>
              <a:rPr lang="en-US" sz="2400" b="1"/>
              <a:t>(12 –15 attending)</a:t>
            </a:r>
            <a:endParaRPr lang="en-US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42DFDD-E6E4-4D76-5109-D4CD4A037A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8973" y="4287946"/>
            <a:ext cx="1933727" cy="178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8162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98B2C-41F7-EEF6-1701-B9CB74748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640" y="3650490"/>
            <a:ext cx="3719511" cy="119027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400" b="1"/>
              <a:t>Discovery Day @ </a:t>
            </a:r>
            <a:br>
              <a:rPr lang="en-US" sz="2400" b="1"/>
            </a:br>
            <a:r>
              <a:rPr lang="en-US" sz="2400" b="1"/>
              <a:t>BC Children's Hospital – Nov 6 | 8:00 – 2:30 PM</a:t>
            </a:r>
            <a:br>
              <a:rPr lang="en-US" sz="2400"/>
            </a:br>
            <a:endParaRPr lang="en-US" sz="240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E5E031-062D-E599-D901-538E53A55F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391" b="7068"/>
          <a:stretch>
            <a:fillRect/>
          </a:stretch>
        </p:blipFill>
        <p:spPr>
          <a:xfrm>
            <a:off x="658698" y="10"/>
            <a:ext cx="10879469" cy="3151616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7BFBB9-DF4A-E68B-638F-7CD561D025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23982" y="3003766"/>
            <a:ext cx="7485413" cy="3201771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000" b="1"/>
              <a:t>Discovery Days in Health Sciences</a:t>
            </a:r>
            <a:r>
              <a:rPr lang="en-US" sz="2000"/>
              <a:t> provide students with the opportunity to explore a variety of career options in </a:t>
            </a:r>
            <a:r>
              <a:rPr lang="en-US" sz="2000" b="1"/>
              <a:t>Medicine</a:t>
            </a:r>
            <a:r>
              <a:rPr lang="en-US" sz="2000"/>
              <a:t> and the </a:t>
            </a:r>
            <a:r>
              <a:rPr lang="en-US" sz="2000" b="1"/>
              <a:t>Health Sciences</a:t>
            </a:r>
            <a:r>
              <a:rPr lang="en-US" sz="2000"/>
              <a:t>.</a:t>
            </a:r>
          </a:p>
          <a:p>
            <a:endParaRPr lang="en-US" sz="2000"/>
          </a:p>
          <a:p>
            <a:r>
              <a:rPr lang="en-US" sz="1800" b="1"/>
              <a:t>One-day event includes: </a:t>
            </a:r>
          </a:p>
          <a:p>
            <a:pPr marL="400050" indent="-342900">
              <a:buChar char="•"/>
            </a:pPr>
            <a:r>
              <a:rPr lang="en-US" sz="1800"/>
              <a:t>Interactive workshops</a:t>
            </a:r>
          </a:p>
          <a:p>
            <a:pPr marL="400050" indent="-342900">
              <a:buChar char="•"/>
            </a:pPr>
            <a:r>
              <a:rPr lang="en-US" sz="1800"/>
              <a:t>Panel discussion about careers in health</a:t>
            </a:r>
          </a:p>
          <a:p>
            <a:pPr marL="400050" indent="-342900">
              <a:buChar char="•"/>
            </a:pPr>
            <a:r>
              <a:rPr lang="en-US" sz="1800"/>
              <a:t>Networking opportunities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5D2049-916C-D560-7B81-B5AE303252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5878" y="4283558"/>
            <a:ext cx="1911023" cy="1925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7756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8A16C-ED12-66E4-9EFB-FD4BCF4ED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/>
              <a:t>First Responders Tour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7FDF3E-181E-5158-F112-6725D7FC7EC9}"/>
              </a:ext>
            </a:extLst>
          </p:cNvPr>
          <p:cNvSpPr txBox="1"/>
          <p:nvPr/>
        </p:nvSpPr>
        <p:spPr>
          <a:xfrm>
            <a:off x="640080" y="2872899"/>
            <a:ext cx="5411989" cy="332066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/>
              <a:t>Members from the TOL</a:t>
            </a:r>
            <a:r>
              <a:rPr lang="en-US" sz="2400" b="1"/>
              <a:t> Fire Department, Langley RCMP, </a:t>
            </a:r>
            <a:r>
              <a:rPr lang="en-US" sz="2400"/>
              <a:t>and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/>
              <a:t>BC Ambulance</a:t>
            </a:r>
            <a:r>
              <a:rPr lang="en-US" sz="2400"/>
              <a:t> will guide students through a car crash simulation. 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40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/>
              <a:t>Date:</a:t>
            </a:r>
            <a:r>
              <a:rPr lang="en-US" sz="2400"/>
              <a:t> TBD (Oct 6, 7, or 8)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/>
              <a:t>Time:</a:t>
            </a:r>
            <a:r>
              <a:rPr lang="en-US" sz="2400"/>
              <a:t> 8:30 – 2:45 PM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40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/>
              <a:t>Limited seats. </a:t>
            </a:r>
            <a:r>
              <a:rPr lang="en-US" sz="2000" b="1"/>
              <a:t>Apply early.</a:t>
            </a:r>
            <a:endParaRPr lang="en-US" sz="20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766E71-12B6-C91F-F3F2-A4A9E4B8CB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3147" t="20958" r="3147" b="14371"/>
          <a:stretch>
            <a:fillRect/>
          </a:stretch>
        </p:blipFill>
        <p:spPr>
          <a:xfrm>
            <a:off x="5311702" y="10"/>
            <a:ext cx="7266240" cy="6870398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267905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25D56E-2350-2496-6358-FBB89A398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B046F9-31BA-4DA8-16C8-3CD5AFE1B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84311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/>
              <a:t>Township of Langley Fire Hall</a:t>
            </a:r>
          </a:p>
        </p:txBody>
      </p:sp>
      <p:sp>
        <p:nvSpPr>
          <p:cNvPr id="30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876A01-FA95-CEB0-44DA-0F482097C02F}"/>
              </a:ext>
            </a:extLst>
          </p:cNvPr>
          <p:cNvSpPr txBox="1"/>
          <p:nvPr/>
        </p:nvSpPr>
        <p:spPr>
          <a:xfrm>
            <a:off x="640080" y="2872899"/>
            <a:ext cx="4688089" cy="332066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000" b="1">
                <a:solidFill>
                  <a:srgbClr val="1C1CE2"/>
                </a:solidFill>
              </a:rPr>
              <a:t>District Work and Volunteer Experience!</a:t>
            </a:r>
          </a:p>
          <a:p>
            <a:endParaRPr lang="en-US" sz="2000"/>
          </a:p>
          <a:p>
            <a:r>
              <a:rPr lang="en-US" sz="2000"/>
              <a:t>Students will experience ten 3-hour shifts job shadowing </a:t>
            </a:r>
            <a:r>
              <a:rPr lang="en-US" sz="2000" b="1"/>
              <a:t>Township of Langley Fire Hall</a:t>
            </a:r>
            <a:r>
              <a:rPr lang="en-US" sz="2000"/>
              <a:t> personnel.</a:t>
            </a:r>
          </a:p>
          <a:p>
            <a:endParaRPr lang="en-US" sz="2000"/>
          </a:p>
          <a:p>
            <a:endParaRPr lang="en-US" sz="2000"/>
          </a:p>
          <a:p>
            <a:r>
              <a:rPr lang="en-US" sz="2000" b="1"/>
              <a:t>Applications due:</a:t>
            </a:r>
            <a:r>
              <a:rPr lang="en-US" sz="2000"/>
              <a:t> Mon, Sept 28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23C1F1F-9544-15E8-4FD3-D82554D86D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4104" t="17266" r="-909" b="17866"/>
          <a:stretch>
            <a:fillRect/>
          </a:stretch>
        </p:blipFill>
        <p:spPr>
          <a:xfrm>
            <a:off x="4860126" y="-165090"/>
            <a:ext cx="7333635" cy="6878502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18668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692E84-91EA-1A5C-4729-99E1870AC818}"/>
              </a:ext>
            </a:extLst>
          </p:cNvPr>
          <p:cNvSpPr txBox="1"/>
          <p:nvPr/>
        </p:nvSpPr>
        <p:spPr>
          <a:xfrm>
            <a:off x="838200" y="448721"/>
            <a:ext cx="4707671" cy="122565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800" b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Grief &amp; Loss Support Training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D55EA9FB-AE12-993B-0316-00AD674A5841}"/>
              </a:ext>
            </a:extLst>
          </p:cNvPr>
          <p:cNvSpPr txBox="1"/>
          <p:nvPr/>
        </p:nvSpPr>
        <p:spPr>
          <a:xfrm>
            <a:off x="897769" y="1909192"/>
            <a:ext cx="4586513" cy="364771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 baseline="0">
                <a:solidFill>
                  <a:schemeClr val="bg1"/>
                </a:solidFill>
              </a:rPr>
              <a:t>For students interested in pursuing </a:t>
            </a:r>
            <a:r>
              <a:rPr lang="en-US" sz="1900">
                <a:solidFill>
                  <a:schemeClr val="bg1"/>
                </a:solidFill>
              </a:rPr>
              <a:t>careers</a:t>
            </a:r>
            <a:r>
              <a:rPr lang="en-US" sz="1900" baseline="0">
                <a:solidFill>
                  <a:schemeClr val="bg1"/>
                </a:solidFill>
              </a:rPr>
              <a:t> in Nursing, Counselling, Social Work, First Responders, Educators.</a:t>
            </a:r>
            <a:r>
              <a:rPr lang="en-US" sz="1900">
                <a:solidFill>
                  <a:schemeClr val="bg1"/>
                </a:solidFill>
              </a:rPr>
              <a:t>​</a:t>
            </a:r>
            <a:endParaRPr lang="en-US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br>
              <a:rPr lang="en-US" sz="1900"/>
            </a:br>
            <a:r>
              <a:rPr lang="en-US" sz="1900" b="1" baseline="0">
                <a:solidFill>
                  <a:schemeClr val="bg1"/>
                </a:solidFill>
              </a:rPr>
              <a:t>Evenings 6:00 – 8:30</a:t>
            </a:r>
            <a:r>
              <a:rPr lang="en-US" sz="1900">
                <a:solidFill>
                  <a:schemeClr val="bg1"/>
                </a:solidFill>
              </a:rPr>
              <a:t>​ PM</a:t>
            </a:r>
            <a:br>
              <a:rPr lang="en-US" sz="1900"/>
            </a:br>
            <a:r>
              <a:rPr lang="en-US" sz="1900" baseline="0">
                <a:solidFill>
                  <a:schemeClr val="bg1"/>
                </a:solidFill>
              </a:rPr>
              <a:t>1. Mondays: Sept 28 – Oct 5, 19</a:t>
            </a:r>
            <a:r>
              <a:rPr lang="en-US" sz="1900">
                <a:solidFill>
                  <a:schemeClr val="bg1"/>
                </a:solidFill>
              </a:rPr>
              <a:t>​</a:t>
            </a:r>
            <a:br>
              <a:rPr lang="en-US" sz="1900"/>
            </a:br>
            <a:r>
              <a:rPr lang="en-US" sz="1900" baseline="0">
                <a:solidFill>
                  <a:schemeClr val="bg1"/>
                </a:solidFill>
              </a:rPr>
              <a:t>2. Wednesdays: Oct 7, 14, 21</a:t>
            </a:r>
            <a:r>
              <a:rPr lang="en-US" sz="1900">
                <a:solidFill>
                  <a:schemeClr val="bg1"/>
                </a:solidFill>
              </a:rPr>
              <a:t>​</a:t>
            </a:r>
            <a:br>
              <a:rPr lang="en-US" sz="1900"/>
            </a:br>
            <a:r>
              <a:rPr lang="en-US" sz="1900">
                <a:solidFill>
                  <a:schemeClr val="bg1"/>
                </a:solidFill>
              </a:rPr>
              <a:t>​</a:t>
            </a:r>
            <a:br>
              <a:rPr lang="en-US" sz="1900"/>
            </a:br>
            <a:r>
              <a:rPr lang="en-US" sz="1900" b="1" baseline="0">
                <a:solidFill>
                  <a:schemeClr val="bg1"/>
                </a:solidFill>
              </a:rPr>
              <a:t>All day 9:00 – 3:00 PM</a:t>
            </a:r>
            <a:r>
              <a:rPr lang="en-US" sz="1900">
                <a:solidFill>
                  <a:schemeClr val="bg1"/>
                </a:solidFill>
              </a:rPr>
              <a:t>​</a:t>
            </a:r>
            <a:br>
              <a:rPr lang="en-US" sz="1900"/>
            </a:br>
            <a:r>
              <a:rPr lang="en-US" sz="1900" baseline="0">
                <a:solidFill>
                  <a:schemeClr val="bg1"/>
                </a:solidFill>
              </a:rPr>
              <a:t>Friday, Oct 23</a:t>
            </a:r>
            <a:r>
              <a:rPr lang="en-US" sz="1900">
                <a:solidFill>
                  <a:schemeClr val="bg1"/>
                </a:solidFill>
              </a:rPr>
              <a:t>​</a:t>
            </a:r>
            <a:br>
              <a:rPr lang="en-US" sz="1900"/>
            </a:br>
            <a:br>
              <a:rPr lang="en-US" sz="1900"/>
            </a:br>
            <a:r>
              <a:rPr lang="en-US" sz="1900" b="1" baseline="0">
                <a:solidFill>
                  <a:schemeClr val="bg1"/>
                </a:solidFill>
              </a:rPr>
              <a:t>Applications due:</a:t>
            </a:r>
            <a:r>
              <a:rPr lang="en-US" sz="1900" baseline="0">
                <a:solidFill>
                  <a:schemeClr val="bg1"/>
                </a:solidFill>
              </a:rPr>
              <a:t> Wed, Sept 23</a:t>
            </a:r>
            <a:r>
              <a:rPr lang="en-US" sz="1900">
                <a:solidFill>
                  <a:schemeClr val="bg1"/>
                </a:solidFill>
              </a:rPr>
              <a:t>​</a:t>
            </a:r>
            <a:br>
              <a:rPr lang="en-US" sz="1900"/>
            </a:br>
            <a:r>
              <a:rPr lang="en-US" sz="1900">
                <a:solidFill>
                  <a:schemeClr val="bg1"/>
                </a:solidFill>
              </a:rPr>
              <a:t>​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>
              <a:solidFill>
                <a:schemeClr val="bg1"/>
              </a:solidFill>
            </a:endParaRP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BAD6D9EE-6861-C577-9E8D-7562F76AE9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5357" t="-1111" b="1111"/>
          <a:stretch>
            <a:fillRect/>
          </a:stretch>
        </p:blipFill>
        <p:spPr>
          <a:xfrm>
            <a:off x="5433253" y="-139690"/>
            <a:ext cx="6755591" cy="699769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DED3485-C98F-61DB-AA93-BCD14CE4BAB0}"/>
              </a:ext>
            </a:extLst>
          </p:cNvPr>
          <p:cNvSpPr txBox="1"/>
          <p:nvPr/>
        </p:nvSpPr>
        <p:spPr>
          <a:xfrm>
            <a:off x="876708" y="343059"/>
            <a:ext cx="2743199" cy="3657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4575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A280F-7FF6-5746-8D21-E1892C0A6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304620"/>
            <a:ext cx="9905998" cy="1142043"/>
          </a:xfrm>
        </p:spPr>
        <p:txBody>
          <a:bodyPr/>
          <a:lstStyle/>
          <a:p>
            <a:pPr algn="ctr"/>
            <a:r>
              <a:rPr lang="en-US" b="1" cap="small">
                <a:solidFill>
                  <a:srgbClr val="FF0000"/>
                </a:solidFill>
              </a:rPr>
              <a:t>Financial Aid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1A5A7B-ED53-6C41-A98A-DC0787008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6254" y="1678432"/>
            <a:ext cx="9905999" cy="4902002"/>
          </a:xfrm>
        </p:spPr>
        <p:txBody>
          <a:bodyPr>
            <a:normAutofit/>
          </a:bodyPr>
          <a:lstStyle/>
          <a:p>
            <a:r>
              <a:rPr lang="en-US" sz="3200" b="1"/>
              <a:t>Scholarship</a:t>
            </a:r>
            <a:r>
              <a:rPr lang="en-US" sz="2800"/>
              <a:t> – Monetary award for excellence in an area</a:t>
            </a:r>
          </a:p>
          <a:p>
            <a:endParaRPr lang="en-US" sz="2800"/>
          </a:p>
          <a:p>
            <a:r>
              <a:rPr lang="en-US" sz="3200" b="1"/>
              <a:t>Bursary</a:t>
            </a:r>
            <a:r>
              <a:rPr lang="en-US" sz="2800"/>
              <a:t> – Grant based on evidence of financial needs</a:t>
            </a:r>
          </a:p>
          <a:p>
            <a:endParaRPr lang="en-US" sz="2800"/>
          </a:p>
          <a:p>
            <a:r>
              <a:rPr lang="en-US" sz="3200" b="1"/>
              <a:t>Award</a:t>
            </a:r>
            <a:r>
              <a:rPr lang="en-US" sz="2800"/>
              <a:t> – Competition or recognition of accomplishment</a:t>
            </a:r>
          </a:p>
          <a:p>
            <a:endParaRPr lang="en-US" sz="2800"/>
          </a:p>
          <a:p>
            <a:r>
              <a:rPr lang="en-US" sz="3200" b="1"/>
              <a:t>Student Loan </a:t>
            </a:r>
            <a:r>
              <a:rPr lang="en-US" sz="2800"/>
              <a:t>– Repayable financial assistance </a:t>
            </a:r>
          </a:p>
        </p:txBody>
      </p:sp>
      <p:pic>
        <p:nvPicPr>
          <p:cNvPr id="7" name="Picture 6" descr="A white envelope with a check mark and a paper&#10;&#10;Description automatically generated">
            <a:extLst>
              <a:ext uri="{FF2B5EF4-FFF2-40B4-BE49-F238E27FC236}">
                <a16:creationId xmlns:a16="http://schemas.microsoft.com/office/drawing/2014/main" id="{BCA2A77A-97AD-5394-5AA9-DA18A87588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3455" y="5226097"/>
            <a:ext cx="1920949" cy="1631903"/>
          </a:xfrm>
          <a:prstGeom prst="rect">
            <a:avLst/>
          </a:prstGeom>
        </p:spPr>
      </p:pic>
      <p:pic>
        <p:nvPicPr>
          <p:cNvPr id="9" name="Picture 8" descr="Close-up of several canadian currency notes&#10;&#10;Description automatically generated">
            <a:extLst>
              <a:ext uri="{FF2B5EF4-FFF2-40B4-BE49-F238E27FC236}">
                <a16:creationId xmlns:a16="http://schemas.microsoft.com/office/drawing/2014/main" id="{C77C56FA-7FDB-AA13-2D90-61505825F84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12700" y="6350"/>
            <a:ext cx="121666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9718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13F1D-4E9D-CA49-A066-68821D32E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238507"/>
            <a:ext cx="9905998" cy="901524"/>
          </a:xfrm>
        </p:spPr>
        <p:txBody>
          <a:bodyPr/>
          <a:lstStyle/>
          <a:p>
            <a:pPr algn="ctr"/>
            <a:r>
              <a:rPr lang="en-US" b="1" cap="small"/>
              <a:t>Scholarships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2C2FD3-994D-4B47-B648-06A2C2C028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083" y="1140032"/>
            <a:ext cx="9905999" cy="5165766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altLang="x-none" sz="2800">
                <a:ea typeface="ＭＳ Ｐゴシック" charset="-128"/>
              </a:rPr>
              <a:t>Provincial Scholarships</a:t>
            </a:r>
          </a:p>
          <a:p>
            <a:pPr>
              <a:lnSpc>
                <a:spcPct val="90000"/>
              </a:lnSpc>
            </a:pPr>
            <a:endParaRPr lang="en-US" altLang="x-none" sz="2200">
              <a:ea typeface="ＭＳ Ｐゴシック" charset="-128"/>
            </a:endParaRPr>
          </a:p>
          <a:p>
            <a:pPr>
              <a:lnSpc>
                <a:spcPct val="90000"/>
              </a:lnSpc>
            </a:pPr>
            <a:r>
              <a:rPr lang="en-US" altLang="x-none" sz="2800">
                <a:ea typeface="ＭＳ Ｐゴシック" charset="-128"/>
              </a:rPr>
              <a:t>Langley School District Scholarships</a:t>
            </a:r>
          </a:p>
          <a:p>
            <a:pPr>
              <a:lnSpc>
                <a:spcPct val="90000"/>
              </a:lnSpc>
            </a:pPr>
            <a:endParaRPr lang="en-US" altLang="x-none">
              <a:ea typeface="ＭＳ Ｐゴシック" charset="-128"/>
            </a:endParaRPr>
          </a:p>
          <a:p>
            <a:pPr>
              <a:lnSpc>
                <a:spcPct val="90000"/>
              </a:lnSpc>
            </a:pPr>
            <a:r>
              <a:rPr lang="en-US" altLang="x-none" sz="2800">
                <a:ea typeface="ＭＳ Ｐゴシック" charset="-128"/>
              </a:rPr>
              <a:t>Langley Fine Arts School Scholarships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x-none" sz="2200">
              <a:ea typeface="ＭＳ Ｐゴシック" charset="-128"/>
            </a:endParaRPr>
          </a:p>
          <a:p>
            <a:pPr>
              <a:lnSpc>
                <a:spcPct val="90000"/>
              </a:lnSpc>
            </a:pPr>
            <a:r>
              <a:rPr lang="en-US" altLang="x-none" sz="2800">
                <a:ea typeface="ＭＳ Ｐゴシック" charset="-128"/>
              </a:rPr>
              <a:t>University/College Entrance Scholarships</a:t>
            </a:r>
          </a:p>
          <a:p>
            <a:pPr>
              <a:lnSpc>
                <a:spcPct val="90000"/>
              </a:lnSpc>
            </a:pPr>
            <a:endParaRPr lang="en-US" altLang="x-none" sz="2200">
              <a:ea typeface="ＭＳ Ｐゴシック" charset="-128"/>
            </a:endParaRPr>
          </a:p>
          <a:p>
            <a:pPr>
              <a:lnSpc>
                <a:spcPct val="90000"/>
              </a:lnSpc>
            </a:pPr>
            <a:r>
              <a:rPr lang="en-US" altLang="x-none" sz="2800">
                <a:ea typeface="ＭＳ Ｐゴシック" charset="-128"/>
              </a:rPr>
              <a:t>Other Scholarships offered by University/College</a:t>
            </a:r>
          </a:p>
          <a:p>
            <a:pPr>
              <a:lnSpc>
                <a:spcPct val="90000"/>
              </a:lnSpc>
            </a:pPr>
            <a:endParaRPr lang="en-US" altLang="x-none" sz="2000">
              <a:ea typeface="ＭＳ Ｐゴシック" charset="-128"/>
            </a:endParaRPr>
          </a:p>
          <a:p>
            <a:pPr>
              <a:lnSpc>
                <a:spcPct val="90000"/>
              </a:lnSpc>
            </a:pPr>
            <a:r>
              <a:rPr lang="en-US" altLang="x-none" sz="2800">
                <a:ea typeface="ＭＳ Ｐゴシック" charset="-128"/>
              </a:rPr>
              <a:t>Community Scholarships</a:t>
            </a:r>
          </a:p>
          <a:p>
            <a:pPr>
              <a:lnSpc>
                <a:spcPct val="90000"/>
              </a:lnSpc>
            </a:pPr>
            <a:endParaRPr lang="en-US" altLang="x-none" sz="2200">
              <a:ea typeface="ＭＳ Ｐゴシック" charset="-128"/>
            </a:endParaRPr>
          </a:p>
          <a:p>
            <a:pPr>
              <a:lnSpc>
                <a:spcPct val="90000"/>
              </a:lnSpc>
            </a:pPr>
            <a:r>
              <a:rPr lang="en-US" altLang="x-none" sz="2800">
                <a:ea typeface="ＭＳ Ｐゴシック" charset="-128"/>
              </a:rPr>
              <a:t>Scholarship offered by employers</a:t>
            </a:r>
          </a:p>
          <a:p>
            <a:pPr>
              <a:lnSpc>
                <a:spcPct val="90000"/>
              </a:lnSpc>
            </a:pPr>
            <a:endParaRPr lang="en-US" altLang="x-none" sz="2000">
              <a:ea typeface="ＭＳ Ｐゴシック" charset="-128"/>
            </a:endParaRPr>
          </a:p>
          <a:p>
            <a:pPr marL="0" indent="0">
              <a:buNone/>
            </a:pPr>
            <a:endParaRPr lang="en-US" sz="2800"/>
          </a:p>
        </p:txBody>
      </p:sp>
      <p:pic>
        <p:nvPicPr>
          <p:cNvPr id="5" name="Picture 4" descr="Close-up of several canadian currency notes&#10;&#10;Description automatically generated">
            <a:extLst>
              <a:ext uri="{FF2B5EF4-FFF2-40B4-BE49-F238E27FC236}">
                <a16:creationId xmlns:a16="http://schemas.microsoft.com/office/drawing/2014/main" id="{D2717B3B-07A3-B5D1-2799-D43CE939954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9000"/>
          </a:blip>
          <a:stretch>
            <a:fillRect/>
          </a:stretch>
        </p:blipFill>
        <p:spPr>
          <a:xfrm>
            <a:off x="12700" y="6350"/>
            <a:ext cx="121666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7990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95B99F-E660-A543-BE71-CC0673E702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180" y="215591"/>
            <a:ext cx="7457397" cy="6426816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C0FBF77-A00A-D54C-B4F6-383B185788D2}"/>
              </a:ext>
            </a:extLst>
          </p:cNvPr>
          <p:cNvSpPr txBox="1">
            <a:spLocks/>
          </p:cNvSpPr>
          <p:nvPr/>
        </p:nvSpPr>
        <p:spPr>
          <a:xfrm>
            <a:off x="0" y="577850"/>
            <a:ext cx="3739180" cy="570229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b="1">
              <a:solidFill>
                <a:schemeClr val="bg2"/>
              </a:solidFill>
            </a:endParaRPr>
          </a:p>
          <a:p>
            <a:pPr marL="0" indent="0" algn="ctr">
              <a:buNone/>
            </a:pPr>
            <a:r>
              <a:rPr lang="en-US" sz="3200" b="1">
                <a:solidFill>
                  <a:srgbClr val="FF0000"/>
                </a:solidFill>
              </a:rPr>
              <a:t>PROVINCIAL</a:t>
            </a:r>
          </a:p>
          <a:p>
            <a:pPr marL="0" indent="0" algn="ctr">
              <a:buNone/>
            </a:pPr>
            <a:r>
              <a:rPr lang="en-US" altLang="x-none" sz="3200" b="1">
                <a:solidFill>
                  <a:srgbClr val="FF0000"/>
                </a:solidFill>
                <a:ea typeface="ＭＳ Ｐゴシック" charset="-128"/>
              </a:rPr>
              <a:t>SCHOLARSHIP</a:t>
            </a:r>
          </a:p>
          <a:p>
            <a:pPr marL="0" indent="0" algn="ctr">
              <a:buNone/>
            </a:pPr>
            <a:endParaRPr lang="en-US" altLang="x-none" sz="1800" b="1">
              <a:solidFill>
                <a:srgbClr val="FF0000"/>
              </a:solidFill>
              <a:ea typeface="ＭＳ Ｐゴシック" charset="-128"/>
            </a:endParaRPr>
          </a:p>
          <a:p>
            <a:pPr marL="0" indent="0" algn="ctr">
              <a:buNone/>
            </a:pPr>
            <a:r>
              <a:rPr lang="en-US" altLang="x-none" sz="3200" b="1">
                <a:solidFill>
                  <a:srgbClr val="FF0000"/>
                </a:solidFill>
                <a:ea typeface="ＭＳ Ｐゴシック" charset="-128"/>
              </a:rPr>
              <a:t>BC Achievement</a:t>
            </a:r>
          </a:p>
          <a:p>
            <a:endParaRPr lang="en-US" b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2555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3826E3C-A22C-6A4F-908A-AAE455C78FC9}"/>
              </a:ext>
            </a:extLst>
          </p:cNvPr>
          <p:cNvSpPr/>
          <p:nvPr/>
        </p:nvSpPr>
        <p:spPr>
          <a:xfrm>
            <a:off x="1374443" y="794802"/>
            <a:ext cx="10368918" cy="6494085"/>
          </a:xfrm>
          <a:prstGeom prst="rect">
            <a:avLst/>
          </a:prstGeom>
          <a:noFill/>
          <a:ln w="15875">
            <a:gradFill>
              <a:gsLst>
                <a:gs pos="0">
                  <a:schemeClr val="bg2">
                    <a:lumMod val="60000"/>
                    <a:lumOff val="40000"/>
                  </a:schemeClr>
                </a:gs>
                <a:gs pos="74000">
                  <a:schemeClr val="bg2">
                    <a:lumMod val="40000"/>
                    <a:lumOff val="60000"/>
                  </a:schemeClr>
                </a:gs>
              </a:gsLst>
              <a:lin ang="5400000" scaled="1"/>
            </a:gradFill>
          </a:ln>
        </p:spPr>
        <p:txBody>
          <a:bodyPr wrap="square">
            <a:spAutoFit/>
          </a:bodyPr>
          <a:lstStyle/>
          <a:p>
            <a:r>
              <a:rPr lang="en-CA" sz="2800"/>
              <a:t>Awarded to 55 high school graduates in BC who have	demonstrated service and leadership, and who 	</a:t>
            </a:r>
          </a:p>
          <a:p>
            <a:r>
              <a:rPr lang="en-CA" sz="2800"/>
              <a:t>     show aptitude for and commitment to their chosen career paths.</a:t>
            </a:r>
          </a:p>
          <a:p>
            <a:endParaRPr lang="en-CA" sz="2800"/>
          </a:p>
          <a:p>
            <a:r>
              <a:rPr lang="en-CA" sz="2800"/>
              <a:t>$5,000 scholarship voucher</a:t>
            </a:r>
          </a:p>
          <a:p>
            <a:pPr marL="342900" indent="-342900">
              <a:buFontTx/>
              <a:buChar char="-"/>
            </a:pPr>
            <a:r>
              <a:rPr lang="en-CA" sz="2800"/>
              <a:t>to be reimbursed by the Ministry of Education for tuition </a:t>
            </a:r>
          </a:p>
          <a:p>
            <a:pPr marL="342900" indent="-342900">
              <a:buFontTx/>
              <a:buChar char="-"/>
            </a:pPr>
            <a:r>
              <a:rPr lang="en-CA" sz="2800"/>
              <a:t>paid after attending a designated post-secondary institution or B.C. authorized trades training provider</a:t>
            </a:r>
          </a:p>
          <a:p>
            <a:endParaRPr lang="en-CA" sz="2800"/>
          </a:p>
          <a:p>
            <a:r>
              <a:rPr lang="en-CA" sz="2800"/>
              <a:t>5 years to redeem </a:t>
            </a:r>
          </a:p>
          <a:p>
            <a:r>
              <a:rPr lang="en-CA" sz="2800"/>
              <a:t>-   Expiry date is printed on each voucher –NO EXTENSIONS.</a:t>
            </a:r>
          </a:p>
          <a:p>
            <a:endParaRPr lang="en-CA" sz="2800"/>
          </a:p>
          <a:p>
            <a:r>
              <a:rPr lang="en-CA" sz="2800" i="1">
                <a:solidFill>
                  <a:srgbClr val="C00000"/>
                </a:solidFill>
              </a:rPr>
              <a:t>**</a:t>
            </a:r>
            <a:r>
              <a:rPr lang="en-CA" sz="2800" i="1">
                <a:solidFill>
                  <a:schemeClr val="accent6">
                    <a:lumMod val="75000"/>
                  </a:schemeClr>
                </a:solidFill>
              </a:rPr>
              <a:t>Nominated by school and sent directly to the Ministry</a:t>
            </a:r>
            <a:r>
              <a:rPr lang="en-CA" sz="2800" i="1">
                <a:solidFill>
                  <a:srgbClr val="C00000"/>
                </a:solidFill>
              </a:rPr>
              <a:t>**</a:t>
            </a:r>
            <a:endParaRPr lang="en-CA" sz="2800">
              <a:solidFill>
                <a:srgbClr val="C00000"/>
              </a:solidFill>
            </a:endParaRPr>
          </a:p>
          <a:p>
            <a:endParaRPr lang="en-CA" sz="24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277830-0F2C-E746-BD5B-18D6DDBA7483}"/>
              </a:ext>
            </a:extLst>
          </p:cNvPr>
          <p:cNvSpPr/>
          <p:nvPr/>
        </p:nvSpPr>
        <p:spPr>
          <a:xfrm>
            <a:off x="0" y="-458020"/>
            <a:ext cx="12325564" cy="1076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CA" sz="2000" b="1">
              <a:solidFill>
                <a:srgbClr val="313132"/>
              </a:solidFill>
              <a:latin typeface="+mj-lt"/>
            </a:endParaRPr>
          </a:p>
          <a:p>
            <a:pPr algn="ctr" defTabSz="914400">
              <a:lnSpc>
                <a:spcPct val="120000"/>
              </a:lnSpc>
              <a:spcBef>
                <a:spcPts val="1000"/>
              </a:spcBef>
              <a:buSzPct val="125000"/>
            </a:pPr>
            <a:r>
              <a:rPr lang="en-CA" sz="3200" b="1"/>
              <a:t>PROVINCIAL SCHOLARSHIP:  BC Excellence </a:t>
            </a:r>
            <a:endParaRPr lang="en-CA" sz="3200" b="1" i="0">
              <a:effectLst/>
              <a:latin typeface="+mj-lt"/>
            </a:endParaRP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21C78CED-726C-F60E-02AF-CF3D1ED76D8D}"/>
              </a:ext>
            </a:extLst>
          </p:cNvPr>
          <p:cNvSpPr/>
          <p:nvPr/>
        </p:nvSpPr>
        <p:spPr>
          <a:xfrm>
            <a:off x="1502029" y="1373272"/>
            <a:ext cx="267128" cy="313816"/>
          </a:xfrm>
          <a:prstGeom prst="star5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1AC7613C-3615-C1DF-9576-5ABD3DBBA541}"/>
              </a:ext>
            </a:extLst>
          </p:cNvPr>
          <p:cNvSpPr/>
          <p:nvPr/>
        </p:nvSpPr>
        <p:spPr>
          <a:xfrm rot="17621738">
            <a:off x="1545127" y="1818309"/>
            <a:ext cx="267128" cy="313816"/>
          </a:xfrm>
          <a:prstGeom prst="star5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2118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375418" y="974850"/>
            <a:ext cx="11703566" cy="5544103"/>
          </a:xfrm>
          <a:ln w="15875">
            <a:gradFill>
              <a:gsLst>
                <a:gs pos="83000">
                  <a:schemeClr val="bg2">
                    <a:lumMod val="40000"/>
                    <a:lumOff val="6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endParaRPr lang="en-CA" sz="300"/>
          </a:p>
          <a:p>
            <a:pPr marL="0" indent="0" algn="ctr">
              <a:buNone/>
            </a:pPr>
            <a:r>
              <a:rPr lang="en-CA"/>
              <a:t>5,500 </a:t>
            </a:r>
            <a:r>
              <a:rPr lang="en-CA" b="1"/>
              <a:t>District/Authority Scholarships across the province</a:t>
            </a:r>
          </a:p>
          <a:p>
            <a:pPr marL="0" indent="0" algn="ctr">
              <a:buNone/>
            </a:pPr>
            <a:r>
              <a:rPr lang="en-CA" b="1">
                <a:solidFill>
                  <a:schemeClr val="accent6">
                    <a:lumMod val="75000"/>
                  </a:schemeClr>
                </a:solidFill>
              </a:rPr>
              <a:t>$1,250 scholarship voucher to use towards their post-secondary tuition.</a:t>
            </a:r>
          </a:p>
          <a:p>
            <a:pPr marL="0" indent="0">
              <a:buNone/>
            </a:pPr>
            <a:r>
              <a:rPr lang="en-CA"/>
              <a:t>Recognizes graduating B.C. students for excellence in their chosen area of interest or strength. </a:t>
            </a:r>
          </a:p>
          <a:p>
            <a:endParaRPr lang="en-US" altLang="x-none" sz="1200"/>
          </a:p>
          <a:p>
            <a:pPr marL="0" indent="0" algn="ctr">
              <a:buNone/>
            </a:pPr>
            <a:r>
              <a:rPr lang="en-US" altLang="x-none" b="1" i="1" u="sng">
                <a:ea typeface="ＭＳ Ｐゴシック"/>
              </a:rPr>
              <a:t>Selection Criteria</a:t>
            </a:r>
            <a:r>
              <a:rPr lang="en-US" altLang="x-none">
                <a:ea typeface="ＭＳ Ｐゴシック"/>
              </a:rPr>
              <a:t>: GPA and Reference from Major Teacher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x-none" sz="1200" i="1">
              <a:ea typeface="ＭＳ Ｐゴシック" charset="-128"/>
            </a:endParaRPr>
          </a:p>
          <a:p>
            <a:pPr marL="0" indent="0" algn="ctr">
              <a:lnSpc>
                <a:spcPct val="90000"/>
              </a:lnSpc>
              <a:buNone/>
            </a:pPr>
            <a:r>
              <a:rPr lang="en-US" altLang="x-none" i="1">
                <a:ea typeface="ＭＳ Ｐゴシック"/>
              </a:rPr>
              <a:t>GPA is calculated on Eng. 11, Eng. 12, Math 11/12, Social Studies 11/12, Science 11/12 along with other top 7 courses in Grade 11 and 12.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x-none" i="1">
              <a:ea typeface="ＭＳ Ｐゴシック" charset="-128"/>
            </a:endParaRPr>
          </a:p>
          <a:p>
            <a:pPr marL="0" indent="0" algn="ctr" eaLnBrk="1" hangingPunct="1">
              <a:buNone/>
            </a:pPr>
            <a:r>
              <a:rPr lang="en-US" altLang="x-none" i="1">
                <a:solidFill>
                  <a:srgbClr val="C00000"/>
                </a:solidFill>
                <a:ea typeface="ＭＳ Ｐゴシック"/>
              </a:rPr>
              <a:t>**</a:t>
            </a:r>
            <a:r>
              <a:rPr lang="en-US" altLang="x-none" i="1">
                <a:solidFill>
                  <a:schemeClr val="accent6">
                    <a:lumMod val="75000"/>
                  </a:schemeClr>
                </a:solidFill>
                <a:ea typeface="ＭＳ Ｐゴシック"/>
              </a:rPr>
              <a:t>Apply along with LFAS &amp; Langley District Scholarships. </a:t>
            </a:r>
          </a:p>
          <a:p>
            <a:pPr marL="0" indent="0" algn="ctr">
              <a:buNone/>
            </a:pPr>
            <a:r>
              <a:rPr lang="en-US" altLang="x-none" i="1">
                <a:solidFill>
                  <a:schemeClr val="accent6">
                    <a:lumMod val="75000"/>
                  </a:schemeClr>
                </a:solidFill>
                <a:ea typeface="ＭＳ Ｐゴシック"/>
              </a:rPr>
              <a:t>Application Form will be available in January and due on Feb. 27, 2026</a:t>
            </a:r>
            <a:r>
              <a:rPr lang="en-US" altLang="x-none" i="1">
                <a:solidFill>
                  <a:srgbClr val="FFFF00"/>
                </a:solidFill>
                <a:ea typeface="ＭＳ Ｐゴシック"/>
              </a:rPr>
              <a:t>.</a:t>
            </a:r>
            <a:r>
              <a:rPr lang="en-US" altLang="x-none" i="1">
                <a:solidFill>
                  <a:srgbClr val="C00000"/>
                </a:solidFill>
                <a:ea typeface="ＭＳ Ｐゴシック"/>
              </a:rPr>
              <a:t>**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4D56A88-8805-AF4D-9F00-D805C784D3BE}"/>
              </a:ext>
            </a:extLst>
          </p:cNvPr>
          <p:cNvSpPr txBox="1">
            <a:spLocks/>
          </p:cNvSpPr>
          <p:nvPr/>
        </p:nvSpPr>
        <p:spPr>
          <a:xfrm>
            <a:off x="40758" y="-419242"/>
            <a:ext cx="12110484" cy="137473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b="1">
              <a:solidFill>
                <a:schemeClr val="bg2"/>
              </a:solidFill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3200" b="1"/>
              <a:t>PROVINCIAL </a:t>
            </a:r>
            <a:r>
              <a:rPr lang="en-US" altLang="x-none" sz="3200" b="1">
                <a:ea typeface="ＭＳ Ｐゴシック" charset="-128"/>
              </a:rPr>
              <a:t>SCHOLARSHIP: District Authority</a:t>
            </a:r>
          </a:p>
          <a:p>
            <a:pPr marL="0" indent="0" algn="ctr">
              <a:buNone/>
            </a:pPr>
            <a:endParaRPr lang="en-US" altLang="x-none" sz="1800" b="1">
              <a:solidFill>
                <a:schemeClr val="bg2"/>
              </a:solidFill>
              <a:ea typeface="ＭＳ Ｐゴシック" charset="-128"/>
            </a:endParaRPr>
          </a:p>
          <a:p>
            <a:r>
              <a:rPr lang="en-US" b="1">
                <a:solidFill>
                  <a:schemeClr val="bg2"/>
                </a:solidFill>
              </a:rPr>
              <a:t>::</a:t>
            </a:r>
          </a:p>
        </p:txBody>
      </p:sp>
    </p:spTree>
    <p:extLst>
      <p:ext uri="{BB962C8B-B14F-4D97-AF65-F5344CB8AC3E}">
        <p14:creationId xmlns:p14="http://schemas.microsoft.com/office/powerpoint/2010/main" val="10144515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971474" y="39598"/>
            <a:ext cx="7275268" cy="1339108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x-none" sz="4000" b="1" cap="small">
                <a:ea typeface="ＭＳ Ｐゴシック" charset="-128"/>
              </a:rPr>
              <a:t>Langley district scholarship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832208" y="1011008"/>
            <a:ext cx="10623478" cy="5425517"/>
          </a:xfrm>
          <a:ln w="15875">
            <a:gradFill>
              <a:gsLst>
                <a:gs pos="83000">
                  <a:schemeClr val="bg2">
                    <a:lumMod val="40000"/>
                    <a:lumOff val="6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US" altLang="x-none" sz="2800">
              <a:ea typeface="ＭＳ Ｐゴシック" charset="-128"/>
            </a:endParaRPr>
          </a:p>
          <a:p>
            <a:pPr marL="0" indent="0" algn="ctr" eaLnBrk="1" hangingPunct="1">
              <a:lnSpc>
                <a:spcPct val="90000"/>
              </a:lnSpc>
              <a:buNone/>
            </a:pPr>
            <a:r>
              <a:rPr lang="en-US" altLang="x-none" sz="2800" b="1">
                <a:ea typeface="ＭＳ Ｐゴシック"/>
              </a:rPr>
              <a:t>Open to all graduates in Langley School District. $100 - $2500.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x-none" sz="2800" b="1">
              <a:ea typeface="ＭＳ Ｐゴシック" charset="-128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x-none" sz="2800" b="1" i="1" u="sng">
                <a:ea typeface="ＭＳ Ｐゴシック"/>
              </a:rPr>
              <a:t>Selection criteria</a:t>
            </a:r>
            <a:r>
              <a:rPr lang="en-US" altLang="x-none" sz="2800" b="1">
                <a:ea typeface="ＭＳ Ｐゴシック"/>
              </a:rPr>
              <a:t>: </a:t>
            </a:r>
          </a:p>
          <a:p>
            <a:pPr>
              <a:lnSpc>
                <a:spcPct val="90000"/>
              </a:lnSpc>
            </a:pPr>
            <a:r>
              <a:rPr lang="en-US" altLang="x-none" sz="2800" b="1">
                <a:ea typeface="ＭＳ Ｐゴシック"/>
              </a:rPr>
              <a:t>GPA</a:t>
            </a:r>
          </a:p>
          <a:p>
            <a:pPr>
              <a:lnSpc>
                <a:spcPct val="90000"/>
              </a:lnSpc>
            </a:pPr>
            <a:r>
              <a:rPr lang="en-US" altLang="x-none" sz="2800" b="1">
                <a:ea typeface="ＭＳ Ｐゴシック"/>
              </a:rPr>
              <a:t>Involvement in fine arts, community service, leadership activities, membership/affiliation with specified groups, financial needs, etc.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x-none" sz="2800" b="1">
                <a:ea typeface="ＭＳ Ｐゴシック"/>
              </a:rPr>
              <a:t>*More details will be available in the Application Package.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x-none" sz="2800" b="1">
              <a:ea typeface="ＭＳ Ｐゴシック" charset="-128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x-none" sz="2800" b="1" i="1">
                <a:ea typeface="ＭＳ Ｐゴシック"/>
              </a:rPr>
              <a:t>GPA is calculated on Eng. 11, Eng. 12, Math 11/12, Social Studies 11/12, Science 11/12 along with other top 7 courses in Grade 11 and 12.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x-none" sz="2800" b="1">
              <a:solidFill>
                <a:srgbClr val="FF0000"/>
              </a:solidFill>
              <a:ea typeface="ＭＳ Ｐゴシック" charset="-128"/>
            </a:endParaRPr>
          </a:p>
          <a:p>
            <a:pPr marL="0" indent="0">
              <a:buNone/>
            </a:pPr>
            <a:r>
              <a:rPr lang="en-US" altLang="x-none" sz="2800" i="1">
                <a:solidFill>
                  <a:srgbClr val="FF0000"/>
                </a:solidFill>
                <a:ea typeface="ＭＳ Ｐゴシック"/>
              </a:rPr>
              <a:t>**</a:t>
            </a:r>
            <a:r>
              <a:rPr lang="en-US" altLang="x-none" sz="2800" b="1" i="1">
                <a:solidFill>
                  <a:schemeClr val="accent6">
                    <a:lumMod val="75000"/>
                  </a:schemeClr>
                </a:solidFill>
                <a:ea typeface="ＭＳ Ｐゴシック"/>
              </a:rPr>
              <a:t>Apply along with LFAS Scholarship, District Authority, Application Form will be available in </a:t>
            </a:r>
            <a:r>
              <a:rPr lang="en-US" altLang="x-none" b="1" i="1">
                <a:solidFill>
                  <a:schemeClr val="accent6">
                    <a:lumMod val="75000"/>
                  </a:schemeClr>
                </a:solidFill>
                <a:ea typeface="ＭＳ Ｐゴシック"/>
              </a:rPr>
              <a:t>January </a:t>
            </a:r>
            <a:r>
              <a:rPr lang="en-US" altLang="x-none" sz="2800" b="1" i="1">
                <a:solidFill>
                  <a:schemeClr val="accent6">
                    <a:lumMod val="75000"/>
                  </a:schemeClr>
                </a:solidFill>
                <a:ea typeface="ＭＳ Ｐゴシック"/>
              </a:rPr>
              <a:t>and due on Feb. </a:t>
            </a:r>
            <a:r>
              <a:rPr lang="en-US" altLang="x-none" b="1" i="1">
                <a:solidFill>
                  <a:schemeClr val="accent6">
                    <a:lumMod val="75000"/>
                  </a:schemeClr>
                </a:solidFill>
                <a:ea typeface="ＭＳ Ｐゴシック"/>
              </a:rPr>
              <a:t>27</a:t>
            </a:r>
            <a:r>
              <a:rPr lang="en-US" altLang="x-none" sz="2800" b="1" i="1">
                <a:solidFill>
                  <a:schemeClr val="accent6">
                    <a:lumMod val="75000"/>
                  </a:schemeClr>
                </a:solidFill>
                <a:ea typeface="ＭＳ Ｐゴシック"/>
              </a:rPr>
              <a:t>, </a:t>
            </a:r>
            <a:r>
              <a:rPr lang="en-US" altLang="x-none" b="1" i="1">
                <a:solidFill>
                  <a:schemeClr val="accent6">
                    <a:lumMod val="75000"/>
                  </a:schemeClr>
                </a:solidFill>
                <a:ea typeface="ＭＳ Ｐゴシック"/>
              </a:rPr>
              <a:t>2026</a:t>
            </a:r>
            <a:r>
              <a:rPr lang="en-US" altLang="x-none" sz="2800" b="1" i="1">
                <a:solidFill>
                  <a:schemeClr val="accent6">
                    <a:lumMod val="75000"/>
                  </a:schemeClr>
                </a:solidFill>
                <a:ea typeface="ＭＳ Ｐゴシック"/>
              </a:rPr>
              <a:t>. </a:t>
            </a:r>
            <a:r>
              <a:rPr lang="en-US" altLang="x-none" sz="2800" i="1">
                <a:solidFill>
                  <a:srgbClr val="FF0000"/>
                </a:solidFill>
                <a:ea typeface="ＭＳ Ｐゴシック"/>
              </a:rPr>
              <a:t>**</a:t>
            </a:r>
            <a:endParaRPr lang="en-US" altLang="x-none" sz="2800" i="1">
              <a:solidFill>
                <a:srgbClr val="C00000"/>
              </a:solidFill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1211451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95207" y="0"/>
            <a:ext cx="11115546" cy="95693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x-none" sz="3200" b="1">
                <a:ea typeface="ＭＳ Ｐゴシック" charset="-128"/>
              </a:rPr>
              <a:t>LANGLEY FINE ARTS SCHOLARSHIPS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1212113" y="956930"/>
            <a:ext cx="10005236" cy="5827319"/>
          </a:xfrm>
          <a:ln w="15875">
            <a:gradFill>
              <a:gsLst>
                <a:gs pos="83000">
                  <a:schemeClr val="bg2">
                    <a:lumMod val="40000"/>
                    <a:lumOff val="6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US" altLang="x-none" sz="2800">
              <a:ea typeface="ＭＳ Ｐゴシック" charset="-128"/>
            </a:endParaRPr>
          </a:p>
          <a:p>
            <a:pPr marL="0" indent="0" algn="ctr" eaLnBrk="1" hangingPunct="1">
              <a:lnSpc>
                <a:spcPct val="90000"/>
              </a:lnSpc>
              <a:buNone/>
            </a:pPr>
            <a:r>
              <a:rPr lang="en-US" altLang="x-none" sz="2800" b="1">
                <a:ea typeface="ＭＳ Ｐゴシック"/>
              </a:rPr>
              <a:t>Scholarships just for LFAS Graduates. </a:t>
            </a:r>
          </a:p>
          <a:p>
            <a:pPr marL="0" indent="0" algn="ctr" eaLnBrk="1" hangingPunct="1">
              <a:lnSpc>
                <a:spcPct val="90000"/>
              </a:lnSpc>
              <a:buNone/>
            </a:pPr>
            <a:r>
              <a:rPr lang="en-US" altLang="x-none" sz="2800" b="1">
                <a:ea typeface="ＭＳ Ｐゴシック"/>
              </a:rPr>
              <a:t>Amounts range from $100 to $2500.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x-none" sz="3500" b="1" i="1" u="sng">
                <a:ea typeface="ＭＳ Ｐゴシック"/>
              </a:rPr>
              <a:t>Selection criteria</a:t>
            </a:r>
            <a:r>
              <a:rPr lang="en-US" altLang="x-none" sz="3500" b="1">
                <a:ea typeface="ＭＳ Ｐゴシック"/>
              </a:rPr>
              <a:t>:</a:t>
            </a:r>
          </a:p>
          <a:p>
            <a:pPr>
              <a:lnSpc>
                <a:spcPct val="90000"/>
              </a:lnSpc>
            </a:pPr>
            <a:r>
              <a:rPr lang="en-US" altLang="x-none" sz="2800" b="1">
                <a:ea typeface="ＭＳ Ｐゴシック"/>
              </a:rPr>
              <a:t>GPA (grades) </a:t>
            </a:r>
          </a:p>
          <a:p>
            <a:pPr>
              <a:lnSpc>
                <a:spcPct val="90000"/>
              </a:lnSpc>
            </a:pPr>
            <a:r>
              <a:rPr lang="en-US" altLang="x-none" sz="2800" b="1">
                <a:ea typeface="ＭＳ Ｐゴシック"/>
              </a:rPr>
              <a:t>Involvement in fine arts, community service, leadership activities, membership/affiliation with specified groups, financial needs, etc. </a:t>
            </a:r>
          </a:p>
          <a:p>
            <a:pPr>
              <a:lnSpc>
                <a:spcPct val="90000"/>
              </a:lnSpc>
            </a:pPr>
            <a:r>
              <a:rPr lang="en-US" altLang="x-none" sz="2800" b="1">
                <a:ea typeface="ＭＳ Ｐゴシック"/>
              </a:rPr>
              <a:t>More details will be available in the Application Package.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x-none" sz="2800" b="1">
              <a:ea typeface="ＭＳ Ｐゴシック" charset="-128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x-none" sz="2800" b="1" i="1">
                <a:ea typeface="ＭＳ Ｐゴシック"/>
              </a:rPr>
              <a:t>GPA is calculated on Eng. 11, Eng. 12, Math 11/12, Social Studies 11/12, Science 11/12 along with other top 7 courses in Grade 11 and 12.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x-none" sz="3800" i="1">
              <a:ea typeface="ＭＳ Ｐゴシック" charset="-128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x-none" sz="2800" i="1">
                <a:solidFill>
                  <a:srgbClr val="C00000"/>
                </a:solidFill>
                <a:ea typeface="ＭＳ Ｐゴシック"/>
              </a:rPr>
              <a:t>**</a:t>
            </a:r>
            <a:r>
              <a:rPr lang="en-US" altLang="x-none" sz="2800" b="1" i="1">
                <a:solidFill>
                  <a:schemeClr val="accent6">
                    <a:lumMod val="75000"/>
                  </a:schemeClr>
                </a:solidFill>
                <a:ea typeface="ＭＳ Ｐゴシック"/>
              </a:rPr>
              <a:t>Apply along with Langley District Scholarship, District Authority. Application form will be available in </a:t>
            </a:r>
            <a:r>
              <a:rPr lang="en-US" altLang="x-none" b="1" i="1">
                <a:solidFill>
                  <a:schemeClr val="accent6">
                    <a:lumMod val="75000"/>
                  </a:schemeClr>
                </a:solidFill>
                <a:ea typeface="ＭＳ Ｐゴシック"/>
              </a:rPr>
              <a:t>January</a:t>
            </a:r>
            <a:r>
              <a:rPr lang="en-US" altLang="x-none" sz="2800" b="1" i="1">
                <a:solidFill>
                  <a:schemeClr val="accent6">
                    <a:lumMod val="75000"/>
                  </a:schemeClr>
                </a:solidFill>
                <a:ea typeface="ＭＳ Ｐゴシック"/>
              </a:rPr>
              <a:t>. and due on Feb. 25, 2023.**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x-none" sz="280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40063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842024" y="178813"/>
            <a:ext cx="9606336" cy="729465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x-none" sz="3200" b="1" cap="small">
                <a:ea typeface="ＭＳ Ｐゴシック" charset="-128"/>
              </a:rPr>
              <a:t>Entrance</a:t>
            </a:r>
            <a:r>
              <a:rPr lang="en-US" altLang="x-none" sz="3200" b="1">
                <a:ea typeface="ＭＳ Ｐゴシック" charset="-128"/>
              </a:rPr>
              <a:t> SCHOLARSHIPS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212652" y="1127603"/>
            <a:ext cx="2977116" cy="5230667"/>
          </a:xfrm>
          <a:ln w="15875">
            <a:gradFill>
              <a:gsLst>
                <a:gs pos="83000">
                  <a:schemeClr val="bg2">
                    <a:lumMod val="40000"/>
                    <a:lumOff val="6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altLang="x-none" sz="2800">
                <a:ea typeface="ＭＳ Ｐゴシック" charset="-128"/>
              </a:rPr>
              <a:t>Offered to </a:t>
            </a:r>
            <a:r>
              <a:rPr lang="en-CA" sz="2800"/>
              <a:t>first-time applicants, often GPA focused scholarship.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CA" sz="2800"/>
              <a:t>Amount varies.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CA" sz="2800"/>
              <a:t>Find details from institution’s website and contact Financial Aid offices at the institutions.</a:t>
            </a:r>
            <a:endParaRPr lang="en-CA" altLang="x-none" sz="2800">
              <a:ea typeface="ＭＳ Ｐゴシック" charset="-128"/>
            </a:endParaRPr>
          </a:p>
          <a:p>
            <a:pPr marL="0" indent="0">
              <a:lnSpc>
                <a:spcPct val="90000"/>
              </a:lnSpc>
              <a:buNone/>
            </a:pPr>
            <a:endParaRPr lang="en-CA" altLang="x-none" sz="2800">
              <a:ea typeface="ＭＳ Ｐゴシック" charset="-12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180F194-FE72-B334-4E1D-AEF30AEA63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7431724"/>
              </p:ext>
            </p:extLst>
          </p:nvPr>
        </p:nvGraphicFramePr>
        <p:xfrm>
          <a:off x="3456347" y="859074"/>
          <a:ext cx="8377690" cy="5644260"/>
        </p:xfrm>
        <a:graphic>
          <a:graphicData uri="http://schemas.openxmlformats.org/drawingml/2006/table">
            <a:tbl>
              <a:tblPr firstRow="1" bandRow="1"/>
              <a:tblGrid>
                <a:gridCol w="1558282">
                  <a:extLst>
                    <a:ext uri="{9D8B030D-6E8A-4147-A177-3AD203B41FA5}">
                      <a16:colId xmlns:a16="http://schemas.microsoft.com/office/drawing/2014/main" val="3351925432"/>
                    </a:ext>
                  </a:extLst>
                </a:gridCol>
                <a:gridCol w="3995988">
                  <a:extLst>
                    <a:ext uri="{9D8B030D-6E8A-4147-A177-3AD203B41FA5}">
                      <a16:colId xmlns:a16="http://schemas.microsoft.com/office/drawing/2014/main" val="2812051715"/>
                    </a:ext>
                  </a:extLst>
                </a:gridCol>
                <a:gridCol w="2823420">
                  <a:extLst>
                    <a:ext uri="{9D8B030D-6E8A-4147-A177-3AD203B41FA5}">
                      <a16:colId xmlns:a16="http://schemas.microsoft.com/office/drawing/2014/main" val="2657001949"/>
                    </a:ext>
                  </a:extLst>
                </a:gridCol>
              </a:tblGrid>
              <a:tr h="36674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Institution</a:t>
                      </a:r>
                    </a:p>
                  </a:txBody>
                  <a:tcPr marL="4858" marR="4858" marT="48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A0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How to Apply</a:t>
                      </a:r>
                    </a:p>
                  </a:txBody>
                  <a:tcPr marL="4858" marR="4858" marT="48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A0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Deadline</a:t>
                      </a:r>
                    </a:p>
                  </a:txBody>
                  <a:tcPr marL="4858" marR="4858" marT="48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A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4254948"/>
                  </a:ext>
                </a:extLst>
              </a:tr>
              <a:tr h="57742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UBC</a:t>
                      </a:r>
                    </a:p>
                  </a:txBody>
                  <a:tcPr marL="4858" marR="4858" marT="48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Check box &amp; </a:t>
                      </a:r>
                      <a:b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</a:b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Questions in Online Application</a:t>
                      </a:r>
                    </a:p>
                  </a:txBody>
                  <a:tcPr marL="4858" marR="4858" marT="48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Dec. 1, 2026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4858" marR="4858" marT="48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0596581"/>
                  </a:ext>
                </a:extLst>
              </a:tr>
              <a:tr h="28871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SFU</a:t>
                      </a:r>
                    </a:p>
                  </a:txBody>
                  <a:tcPr marL="4858" marR="4858" marT="48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Separate Application - open on Oct. 1, 2023</a:t>
                      </a:r>
                    </a:p>
                  </a:txBody>
                  <a:tcPr marL="4858" marR="4858" marT="48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Dec. 15, 2026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4858" marR="4858" marT="48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7068566"/>
                  </a:ext>
                </a:extLst>
              </a:tr>
              <a:tr h="56962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KPU</a:t>
                      </a:r>
                    </a:p>
                  </a:txBody>
                  <a:tcPr marL="4858" marR="4858" marT="48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Separate Online Application – Award Application</a:t>
                      </a:r>
                    </a:p>
                  </a:txBody>
                  <a:tcPr marL="4858" marR="4858" marT="48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April 15, 2027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4858" marR="4858" marT="48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5049261"/>
                  </a:ext>
                </a:extLst>
              </a:tr>
              <a:tr h="85053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UVic</a:t>
                      </a:r>
                    </a:p>
                  </a:txBody>
                  <a:tcPr marL="4858" marR="4858" marT="48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Scholarship </a:t>
                      </a:r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based on admission average 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 </a:t>
                      </a:r>
                      <a:b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</a:b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No Application required</a:t>
                      </a:r>
                      <a:b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</a:b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Must self-report grades </a:t>
                      </a:r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Tw Cen MT"/>
                        </a:rPr>
                        <a:t>before deadline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. </a:t>
                      </a:r>
                    </a:p>
                  </a:txBody>
                  <a:tcPr marL="4858" marR="4858" marT="48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AF0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April 30, 2027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4858" marR="4858" marT="48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AF0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6648953"/>
                  </a:ext>
                </a:extLst>
              </a:tr>
              <a:tr h="113144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Emily Carr</a:t>
                      </a:r>
                    </a:p>
                  </a:txBody>
                  <a:tcPr marL="4858" marR="4858" marT="48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Scholarship </a:t>
                      </a:r>
                      <a:r>
                        <a:rPr lang="en-US" sz="1100" b="0" i="1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based on admission average and other criteria.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 </a:t>
                      </a:r>
                      <a:b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</a:b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No Application required. </a:t>
                      </a:r>
                      <a:b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</a:b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Open to international students.</a:t>
                      </a:r>
                    </a:p>
                  </a:txBody>
                  <a:tcPr marL="4858" marR="4858" marT="48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da-DK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January</a:t>
                      </a:r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 15 2027</a:t>
                      </a:r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4858" marR="4858" marT="48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4650156"/>
                  </a:ext>
                </a:extLst>
              </a:tr>
              <a:tr h="28871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err="1">
                          <a:solidFill>
                            <a:srgbClr val="000000"/>
                          </a:solidFill>
                          <a:effectLst/>
                          <a:latin typeface="Tw Cen MT" panose="020B0602020104020603" pitchFamily="34" charset="0"/>
                        </a:rPr>
                        <a:t>CapU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4858" marR="4858" marT="48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Automatic</a:t>
                      </a:r>
                    </a:p>
                  </a:txBody>
                  <a:tcPr marL="4858" marR="4858" marT="48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March 1 &amp; 31, 2027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4858" marR="4858" marT="48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3041596"/>
                  </a:ext>
                </a:extLst>
              </a:tr>
              <a:tr h="28871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UFV</a:t>
                      </a:r>
                    </a:p>
                  </a:txBody>
                  <a:tcPr marL="4858" marR="4858" marT="48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Applications open on Oct. 15, 2024</a:t>
                      </a:r>
                    </a:p>
                  </a:txBody>
                  <a:tcPr marL="4858" marR="4858" marT="48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Mar. 10, 2027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4858" marR="4858" marT="48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3660586"/>
                  </a:ext>
                </a:extLst>
              </a:tr>
              <a:tr h="28871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U of Toronto</a:t>
                      </a:r>
                    </a:p>
                  </a:txBody>
                  <a:tcPr marL="4858" marR="4858" marT="48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Some are automatic and some require applications</a:t>
                      </a:r>
                      <a:endParaRPr lang="en-US"/>
                    </a:p>
                  </a:txBody>
                  <a:tcPr marL="4858" marR="4858" marT="48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Various Dates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4858" marR="4858" marT="48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7052991"/>
                  </a:ext>
                </a:extLst>
              </a:tr>
              <a:tr h="41622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McGill</a:t>
                      </a:r>
                    </a:p>
                  </a:txBody>
                  <a:tcPr marL="4858" marR="4858" marT="48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chemeClr val="bg2"/>
                          </a:solidFill>
                          <a:effectLst/>
                          <a:latin typeface="Calibri"/>
                        </a:rPr>
                        <a:t>Application required</a:t>
                      </a:r>
                    </a:p>
                  </a:txBody>
                  <a:tcPr marL="4858" marR="4858" marT="48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February 7, 2027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4858" marR="4858" marT="48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2763262"/>
                  </a:ext>
                </a:extLst>
              </a:tr>
              <a:tr h="28871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Concordia</a:t>
                      </a:r>
                    </a:p>
                  </a:txBody>
                  <a:tcPr marL="4858" marR="4858" marT="48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Application required</a:t>
                      </a:r>
                    </a:p>
                  </a:txBody>
                  <a:tcPr marL="4858" marR="4858" marT="48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October 14, 2026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4858" marR="4858" marT="48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024270"/>
                  </a:ext>
                </a:extLst>
              </a:tr>
              <a:tr h="28871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U of Alberta</a:t>
                      </a:r>
                    </a:p>
                  </a:txBody>
                  <a:tcPr marL="4858" marR="4858" marT="48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Automatic</a:t>
                      </a:r>
                    </a:p>
                  </a:txBody>
                  <a:tcPr marL="4858" marR="4858" marT="48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w Cen MT"/>
                        </a:rPr>
                        <a:t>Feb. 1, 2027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4858" marR="4858" marT="48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520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98614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011302" y="-242146"/>
            <a:ext cx="6435547" cy="1105175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x-none" sz="3200" b="1">
                <a:ea typeface="ＭＳ Ｐゴシック" charset="-128"/>
              </a:rPr>
              <a:t>Other SCHOLARSHIPS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788908" y="588242"/>
            <a:ext cx="10880333" cy="6418613"/>
          </a:xfrm>
          <a:ln w="15875">
            <a:gradFill>
              <a:gsLst>
                <a:gs pos="83000">
                  <a:schemeClr val="bg2">
                    <a:lumMod val="40000"/>
                    <a:lumOff val="6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v"/>
            </a:pPr>
            <a:r>
              <a:rPr lang="en-US" altLang="x-none" sz="2800" b="1">
                <a:ea typeface="ＭＳ Ｐゴシック" charset="-128"/>
              </a:rPr>
              <a:t> Loran Scholar Award – </a:t>
            </a:r>
            <a:r>
              <a:rPr lang="en-US" altLang="x-none" b="1" i="1">
                <a:solidFill>
                  <a:schemeClr val="accent6">
                    <a:lumMod val="75000"/>
                  </a:schemeClr>
                </a:solidFill>
                <a:ea typeface="ＭＳ Ｐゴシック" charset="-128"/>
              </a:rPr>
              <a:t>national, nomination   (Deadline: October 2026)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v"/>
            </a:pPr>
            <a:r>
              <a:rPr lang="en-US" altLang="x-none" sz="2800" b="1">
                <a:ea typeface="ＭＳ Ｐゴシック" charset="-128"/>
              </a:rPr>
              <a:t> Schulich Leader Scholarship (STEM) – </a:t>
            </a:r>
            <a:r>
              <a:rPr lang="en-US" altLang="x-none" b="1" i="1">
                <a:solidFill>
                  <a:schemeClr val="accent6">
                    <a:lumMod val="75000"/>
                  </a:schemeClr>
                </a:solidFill>
                <a:ea typeface="ＭＳ Ｐゴシック" charset="-128"/>
              </a:rPr>
              <a:t>national, nomination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v"/>
            </a:pPr>
            <a:r>
              <a:rPr lang="en-US" altLang="x-none" sz="2800" b="1">
                <a:ea typeface="ＭＳ Ｐゴシック" charset="-128"/>
              </a:rPr>
              <a:t> TD Leadership Scholarship - </a:t>
            </a:r>
            <a:r>
              <a:rPr lang="en-US" altLang="x-none" b="1" i="1">
                <a:solidFill>
                  <a:schemeClr val="accent6">
                    <a:lumMod val="75000"/>
                  </a:schemeClr>
                </a:solidFill>
                <a:ea typeface="ＭＳ Ｐゴシック" charset="-128"/>
              </a:rPr>
              <a:t>national</a:t>
            </a:r>
          </a:p>
          <a:p>
            <a:pPr>
              <a:lnSpc>
                <a:spcPct val="90000"/>
              </a:lnSpc>
              <a:buFont typeface="Wingdings" pitchFamily="2" charset="2"/>
              <a:buChar char="v"/>
            </a:pPr>
            <a:r>
              <a:rPr lang="en-US" altLang="x-none" sz="2800" b="1">
                <a:ea typeface="ＭＳ Ｐゴシック" charset="-128"/>
              </a:rPr>
              <a:t> RBC Royal Bank Scholarship - </a:t>
            </a:r>
            <a:r>
              <a:rPr lang="en-US" altLang="x-none" b="1" i="1">
                <a:solidFill>
                  <a:schemeClr val="accent6">
                    <a:lumMod val="75000"/>
                  </a:schemeClr>
                </a:solidFill>
                <a:ea typeface="ＭＳ Ｐゴシック" charset="-128"/>
              </a:rPr>
              <a:t>national</a:t>
            </a:r>
            <a:endParaRPr lang="en-US" altLang="x-none" b="1">
              <a:solidFill>
                <a:schemeClr val="accent6">
                  <a:lumMod val="75000"/>
                </a:schemeClr>
              </a:solidFill>
              <a:ea typeface="ＭＳ Ｐゴシック" charset="-128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v"/>
            </a:pPr>
            <a:r>
              <a:rPr lang="en-US" altLang="x-none" sz="2800" b="1">
                <a:ea typeface="ＭＳ Ｐゴシック" charset="-128"/>
              </a:rPr>
              <a:t> Coast Capital Youth Education Awards – </a:t>
            </a:r>
            <a:r>
              <a:rPr lang="en-US" altLang="x-none" b="1" i="1">
                <a:solidFill>
                  <a:schemeClr val="accent6">
                    <a:lumMod val="75000"/>
                  </a:schemeClr>
                </a:solidFill>
                <a:ea typeface="ＭＳ Ｐゴシック" charset="-128"/>
              </a:rPr>
              <a:t>regional, nomination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v"/>
            </a:pPr>
            <a:r>
              <a:rPr lang="en-US" altLang="x-none" sz="2800" b="1">
                <a:ea typeface="ＭＳ Ｐゴシック" charset="-128"/>
              </a:rPr>
              <a:t> Other scholarships offered by universities or colleges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v"/>
            </a:pPr>
            <a:r>
              <a:rPr lang="en-US" altLang="x-none" sz="2800" b="1">
                <a:ea typeface="ＭＳ Ｐゴシック" charset="-128"/>
              </a:rPr>
              <a:t> Transfer scholarships offered by university or college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v"/>
            </a:pPr>
            <a:r>
              <a:rPr lang="en-US" altLang="x-none" sz="2800" b="1">
                <a:ea typeface="ＭＳ Ｐゴシック" charset="-128"/>
              </a:rPr>
              <a:t> Athletics scholarships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v"/>
            </a:pPr>
            <a:r>
              <a:rPr lang="en-US" altLang="x-none" sz="2800" b="1">
                <a:ea typeface="ＭＳ Ｐゴシック" charset="-128"/>
              </a:rPr>
              <a:t> Scholarships offered by clubs, associations, churches, families, companies, etc.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v"/>
            </a:pPr>
            <a:r>
              <a:rPr lang="en-US" altLang="x-none" sz="2800" b="1">
                <a:ea typeface="ＭＳ Ｐゴシック" charset="-128"/>
              </a:rPr>
              <a:t> Scholarship offered by your or your parent’s employers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v"/>
            </a:pPr>
            <a:r>
              <a:rPr lang="en-US" altLang="x-none" sz="2800" b="1">
                <a:ea typeface="ＭＳ Ｐゴシック" charset="-128"/>
              </a:rPr>
              <a:t> </a:t>
            </a:r>
            <a:r>
              <a:rPr lang="en-US" altLang="x-none" sz="2800" b="1" i="1">
                <a:ea typeface="ＭＳ Ｐゴシック" charset="-128"/>
              </a:rPr>
              <a:t>and more</a:t>
            </a:r>
          </a:p>
        </p:txBody>
      </p:sp>
    </p:spTree>
    <p:extLst>
      <p:ext uri="{BB962C8B-B14F-4D97-AF65-F5344CB8AC3E}">
        <p14:creationId xmlns:p14="http://schemas.microsoft.com/office/powerpoint/2010/main" val="12753042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D9D8DD-827A-594E-8E2C-C300505925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3629"/>
          <a:stretch/>
        </p:blipFill>
        <p:spPr>
          <a:xfrm>
            <a:off x="1069185" y="1433358"/>
            <a:ext cx="10053629" cy="527518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23CCC43-985E-B347-8A0A-4D913C154B65}"/>
              </a:ext>
            </a:extLst>
          </p:cNvPr>
          <p:cNvSpPr txBox="1"/>
          <p:nvPr/>
        </p:nvSpPr>
        <p:spPr>
          <a:xfrm>
            <a:off x="1985963" y="243318"/>
            <a:ext cx="90696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/>
              <a:t>SCHOLARSHIP INFORMATION ON DISTRICT WEBSITE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683BC0-7E64-E247-B530-56F15C4CD097}"/>
              </a:ext>
            </a:extLst>
          </p:cNvPr>
          <p:cNvSpPr txBox="1"/>
          <p:nvPr/>
        </p:nvSpPr>
        <p:spPr>
          <a:xfrm>
            <a:off x="4749925" y="770987"/>
            <a:ext cx="35417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solidFill>
                  <a:schemeClr val="accent6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www.sd35.bc.ca</a:t>
            </a:r>
            <a:r>
              <a:rPr lang="en-US" sz="3200">
                <a:solidFill>
                  <a:schemeClr val="accent6">
                    <a:lumMod val="75000"/>
                  </a:schemeClr>
                </a:solidFill>
              </a:rPr>
              <a:t>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F615573-EB5F-2250-6596-5E73F85FB29F}"/>
                  </a:ext>
                </a:extLst>
              </p14:cNvPr>
              <p14:cNvContentPartPr/>
              <p14:nvPr/>
            </p14:nvContentPartPr>
            <p14:xfrm>
              <a:off x="6749490" y="4208202"/>
              <a:ext cx="1367280" cy="666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F615573-EB5F-2250-6596-5E73F85FB29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695490" y="4100202"/>
                <a:ext cx="1474920" cy="28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7065384C-7408-579E-75C8-4BAAC9480C23}"/>
                  </a:ext>
                </a:extLst>
              </p14:cNvPr>
              <p14:cNvContentPartPr/>
              <p14:nvPr/>
            </p14:nvContentPartPr>
            <p14:xfrm>
              <a:off x="2692290" y="5330682"/>
              <a:ext cx="1509840" cy="939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7065384C-7408-579E-75C8-4BAAC9480C2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638290" y="5222682"/>
                <a:ext cx="1617480" cy="309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44232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952A44BC-B657-344C-B50A-EC37F712CB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252"/>
          <a:stretch/>
        </p:blipFill>
        <p:spPr>
          <a:xfrm>
            <a:off x="2975212" y="712345"/>
            <a:ext cx="9050733" cy="5993087"/>
          </a:xfrm>
          <a:custGeom>
            <a:avLst/>
            <a:gdLst>
              <a:gd name="connsiteX0" fmla="*/ 1192024 w 11159068"/>
              <a:gd name="connsiteY0" fmla="*/ 0 h 6858000"/>
              <a:gd name="connsiteX1" fmla="*/ 9967044 w 11159068"/>
              <a:gd name="connsiteY1" fmla="*/ 0 h 6858000"/>
              <a:gd name="connsiteX2" fmla="*/ 11159068 w 11159068"/>
              <a:gd name="connsiteY2" fmla="*/ 3433763 h 6858000"/>
              <a:gd name="connsiteX3" fmla="*/ 9971831 w 11159068"/>
              <a:gd name="connsiteY3" fmla="*/ 6858000 h 6858000"/>
              <a:gd name="connsiteX4" fmla="*/ 1187237 w 11159068"/>
              <a:gd name="connsiteY4" fmla="*/ 6858000 h 6858000"/>
              <a:gd name="connsiteX5" fmla="*/ 0 w 11159068"/>
              <a:gd name="connsiteY5" fmla="*/ 3433763 h 6858000"/>
              <a:gd name="connsiteX6" fmla="*/ 1192024 w 11159068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59068" h="6858000">
                <a:moveTo>
                  <a:pt x="1192024" y="0"/>
                </a:moveTo>
                <a:cubicBezTo>
                  <a:pt x="1192024" y="0"/>
                  <a:pt x="1192024" y="0"/>
                  <a:pt x="9967044" y="0"/>
                </a:cubicBezTo>
                <a:cubicBezTo>
                  <a:pt x="10713854" y="942975"/>
                  <a:pt x="11159068" y="2138363"/>
                  <a:pt x="11159068" y="3433763"/>
                </a:cubicBezTo>
                <a:cubicBezTo>
                  <a:pt x="11159068" y="4724400"/>
                  <a:pt x="10718641" y="5915025"/>
                  <a:pt x="9971831" y="6858000"/>
                </a:cubicBezTo>
                <a:cubicBezTo>
                  <a:pt x="9971831" y="6858000"/>
                  <a:pt x="9971831" y="6858000"/>
                  <a:pt x="1187237" y="6858000"/>
                </a:cubicBezTo>
                <a:cubicBezTo>
                  <a:pt x="440427" y="5915025"/>
                  <a:pt x="0" y="4724400"/>
                  <a:pt x="0" y="3433763"/>
                </a:cubicBezTo>
                <a:cubicBezTo>
                  <a:pt x="0" y="2138363"/>
                  <a:pt x="445214" y="942975"/>
                  <a:pt x="1192024" y="0"/>
                </a:cubicBezTo>
                <a:close/>
              </a:path>
            </a:pathLst>
          </a:cu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D324BC7-D48E-6D41-8EEA-9B680AB1849A}"/>
              </a:ext>
            </a:extLst>
          </p:cNvPr>
          <p:cNvSpPr txBox="1"/>
          <p:nvPr/>
        </p:nvSpPr>
        <p:spPr>
          <a:xfrm>
            <a:off x="3645881" y="0"/>
            <a:ext cx="77093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/>
              <a:t>SCHOLARSHIP DATABASE</a:t>
            </a:r>
            <a:endParaRPr lang="en-US" sz="32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E872D2-0CA8-BB4C-87C5-7BA94C2EF79C}"/>
              </a:ext>
            </a:extLst>
          </p:cNvPr>
          <p:cNvSpPr/>
          <p:nvPr/>
        </p:nvSpPr>
        <p:spPr>
          <a:xfrm>
            <a:off x="166055" y="1305341"/>
            <a:ext cx="268136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b="1">
              <a:solidFill>
                <a:schemeClr val="bg2"/>
              </a:solidFill>
            </a:endParaRPr>
          </a:p>
          <a:p>
            <a:r>
              <a:rPr lang="en-US" sz="2800" b="1">
                <a:solidFill>
                  <a:schemeClr val="bg2"/>
                </a:solidFill>
                <a:hlinkClick r:id="rId3"/>
              </a:rPr>
              <a:t>https://www.sd35.bc.ca/students-parents/scholarship-information/scholarships-awards/</a:t>
            </a:r>
            <a:r>
              <a:rPr lang="en-US" sz="2800" b="1">
                <a:solidFill>
                  <a:schemeClr val="bg2"/>
                </a:solidFill>
              </a:rPr>
              <a:t>  </a:t>
            </a:r>
          </a:p>
          <a:p>
            <a:endParaRPr lang="en-US" b="1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42DFB664-4B9D-8444-8572-7283BC9C09C4}"/>
                  </a:ext>
                </a:extLst>
              </p14:cNvPr>
              <p14:cNvContentPartPr/>
              <p14:nvPr/>
            </p14:nvContentPartPr>
            <p14:xfrm>
              <a:off x="5953143" y="1655447"/>
              <a:ext cx="966960" cy="3952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42DFB664-4B9D-8444-8572-7283BC9C09C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44140" y="1646447"/>
                <a:ext cx="984607" cy="412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649736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8F3E1D1F-90F0-DB47-A523-AE1BDA8B0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894" y="844649"/>
            <a:ext cx="9912610" cy="575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7FA8B6-DBEC-4C48-A5F3-9CDD8FB5EF68}"/>
              </a:ext>
            </a:extLst>
          </p:cNvPr>
          <p:cNvSpPr txBox="1"/>
          <p:nvPr/>
        </p:nvSpPr>
        <p:spPr>
          <a:xfrm>
            <a:off x="0" y="14340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/>
              <a:t>SCHOLARSHIP HANDBOOK AND DOCUMENTS FOR APPLICATION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B07579A-7C8C-CA4C-B967-FD9F7224E065}"/>
              </a:ext>
            </a:extLst>
          </p:cNvPr>
          <p:cNvSpPr/>
          <p:nvPr/>
        </p:nvSpPr>
        <p:spPr>
          <a:xfrm>
            <a:off x="7603694" y="1077597"/>
            <a:ext cx="37328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solidFill>
                  <a:schemeClr val="bg2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https://www.sd35.bc.ca/students-parents/scholarship-information/scholarship-handbook/</a:t>
            </a:r>
            <a:r>
              <a:rPr lang="en-US" b="1">
                <a:solidFill>
                  <a:schemeClr val="bg2">
                    <a:lumMod val="75000"/>
                  </a:schemeClr>
                </a:solidFill>
              </a:rPr>
              <a:t>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4CFE92E-2641-CB49-62FB-FF7773358F9D}"/>
                  </a:ext>
                </a:extLst>
              </p14:cNvPr>
              <p14:cNvContentPartPr/>
              <p14:nvPr/>
            </p14:nvContentPartPr>
            <p14:xfrm>
              <a:off x="1548570" y="3078991"/>
              <a:ext cx="1444320" cy="3841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4CFE92E-2641-CB49-62FB-FF7773358F9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39570" y="3069991"/>
                <a:ext cx="1461960" cy="40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F0C2B77A-209F-9927-078E-AA9EEC6A09E9}"/>
                  </a:ext>
                </a:extLst>
              </p14:cNvPr>
              <p14:cNvContentPartPr/>
              <p14:nvPr/>
            </p14:nvContentPartPr>
            <p14:xfrm>
              <a:off x="5627370" y="1191511"/>
              <a:ext cx="1639080" cy="2995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F0C2B77A-209F-9927-078E-AA9EEC6A09E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618368" y="1182522"/>
                <a:ext cx="1656724" cy="31713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688351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2DD71-C3EF-0640-8BE9-F98CE6240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8101" y="299894"/>
            <a:ext cx="9905998" cy="773554"/>
          </a:xfrm>
        </p:spPr>
        <p:txBody>
          <a:bodyPr>
            <a:normAutofit/>
          </a:bodyPr>
          <a:lstStyle/>
          <a:p>
            <a:pPr algn="ctr"/>
            <a:r>
              <a:rPr lang="en-US" b="1" cap="small"/>
              <a:t>Other Resources for Financial Aid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EB849-0740-0A41-AD87-761ECBF688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185" y="1095295"/>
            <a:ext cx="9488227" cy="672165"/>
          </a:xfrm>
        </p:spPr>
        <p:txBody>
          <a:bodyPr>
            <a:normAutofit fontScale="85000" lnSpcReduction="20000"/>
          </a:bodyPr>
          <a:lstStyle/>
          <a:p>
            <a:r>
              <a:rPr lang="en-US" b="1" i="1"/>
              <a:t>Education Planner BC</a:t>
            </a:r>
            <a:r>
              <a:rPr lang="en-US"/>
              <a:t>: </a:t>
            </a:r>
            <a:r>
              <a:rPr lang="en-US" sz="3000">
                <a:solidFill>
                  <a:schemeClr val="accent6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https://www.educationplannerbc.ca/plan/finance/scholarship</a:t>
            </a:r>
            <a:endParaRPr lang="en-US" sz="200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09D84C-4B64-9043-948C-B9BE885D8D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699" y="2027400"/>
            <a:ext cx="5920426" cy="4780742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19BC878-B41E-634C-A9D1-113EBC20DED6}"/>
              </a:ext>
            </a:extLst>
          </p:cNvPr>
          <p:cNvSpPr txBox="1">
            <a:spLocks/>
          </p:cNvSpPr>
          <p:nvPr/>
        </p:nvSpPr>
        <p:spPr>
          <a:xfrm>
            <a:off x="6624084" y="2757038"/>
            <a:ext cx="5465135" cy="2409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i="1"/>
              <a:t>Resources listed on District Website</a:t>
            </a:r>
            <a:r>
              <a:rPr lang="en-US"/>
              <a:t>:</a:t>
            </a:r>
            <a:endParaRPr lang="en-US">
              <a:solidFill>
                <a:srgbClr val="467886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>
                <a:solidFill>
                  <a:schemeClr val="accent6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https://www.sd35.bc.ca/students-parents/scholarship-information/scholarships-awards</a:t>
            </a:r>
            <a:r>
              <a:rPr lang="en-US">
                <a:solidFill>
                  <a:srgbClr val="467886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en-US">
              <a:solidFill>
                <a:srgbClr val="467886"/>
              </a:solidFill>
            </a:endParaRP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3604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13F1D-4E9D-CA49-A066-68821D32E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440388"/>
            <a:ext cx="9905998" cy="901524"/>
          </a:xfrm>
        </p:spPr>
        <p:txBody>
          <a:bodyPr/>
          <a:lstStyle/>
          <a:p>
            <a:pPr algn="ctr"/>
            <a:r>
              <a:rPr lang="en-US" b="1" cap="small"/>
              <a:t>Scholarship 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2C2FD3-994D-4B47-B648-06A2C2C028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341912"/>
            <a:ext cx="10365778" cy="496388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b="1" u="sng"/>
              <a:t>In School Application</a:t>
            </a:r>
          </a:p>
          <a:p>
            <a:pPr lvl="1">
              <a:buFontTx/>
              <a:buChar char="-"/>
            </a:pPr>
            <a:r>
              <a:rPr lang="en-US" b="1"/>
              <a:t>One application for District Authority, Langley District Scholarships and LFAS Scholarships</a:t>
            </a:r>
          </a:p>
          <a:p>
            <a:pPr lvl="1">
              <a:buFontTx/>
              <a:buChar char="-"/>
            </a:pPr>
            <a:r>
              <a:rPr lang="en-US" b="1"/>
              <a:t>Application form will be available mid- January 2027 and due on Feb. 26, 2027</a:t>
            </a:r>
          </a:p>
          <a:p>
            <a:pPr lvl="1">
              <a:buFontTx/>
              <a:buChar char="-"/>
            </a:pPr>
            <a:r>
              <a:rPr lang="en-US" b="1"/>
              <a:t>Talk to Mr. Hofbauer for details</a:t>
            </a:r>
          </a:p>
          <a:p>
            <a:endParaRPr lang="en-US" sz="1050"/>
          </a:p>
          <a:p>
            <a:r>
              <a:rPr lang="en-US" sz="2800" b="1" u="sng"/>
              <a:t>Out of School Application</a:t>
            </a:r>
          </a:p>
          <a:p>
            <a:pPr lvl="1">
              <a:buFontTx/>
              <a:buChar char="-"/>
            </a:pPr>
            <a:r>
              <a:rPr lang="en-US" b="1"/>
              <a:t>Nomination: talk to Mr. Hofbauer if you want to be nominated for the scholarship</a:t>
            </a:r>
          </a:p>
          <a:p>
            <a:pPr lvl="1">
              <a:buFontTx/>
              <a:buChar char="-"/>
            </a:pPr>
            <a:r>
              <a:rPr lang="en-US" b="1"/>
              <a:t>Send application directly to the scholarship provider: </a:t>
            </a:r>
            <a:r>
              <a:rPr lang="en-US" b="1" i="1"/>
              <a:t>Schulich Scholarship, TD Leadership Scholarship</a:t>
            </a:r>
          </a:p>
          <a:p>
            <a:pPr lvl="1">
              <a:buFontTx/>
              <a:buChar char="-"/>
            </a:pPr>
            <a:r>
              <a:rPr lang="en-US" b="1"/>
              <a:t>Organize your applications based on the deadlines</a:t>
            </a:r>
          </a:p>
        </p:txBody>
      </p:sp>
    </p:spTree>
    <p:extLst>
      <p:ext uri="{BB962C8B-B14F-4D97-AF65-F5344CB8AC3E}">
        <p14:creationId xmlns:p14="http://schemas.microsoft.com/office/powerpoint/2010/main" val="14634727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13F1D-4E9D-CA49-A066-68821D32E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104012"/>
            <a:ext cx="9905998" cy="996526"/>
          </a:xfrm>
        </p:spPr>
        <p:txBody>
          <a:bodyPr>
            <a:normAutofit/>
          </a:bodyPr>
          <a:lstStyle/>
          <a:p>
            <a:pPr algn="ctr"/>
            <a:r>
              <a:rPr lang="en-US" b="1" cap="small"/>
              <a:t>Scholarship Application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68B5F0-4534-FF42-AD85-4F0C5F0A3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397" y="950026"/>
            <a:ext cx="10818421" cy="5633842"/>
          </a:xfrm>
        </p:spPr>
        <p:txBody>
          <a:bodyPr>
            <a:normAutofit fontScale="85000" lnSpcReduction="20000"/>
          </a:bodyPr>
          <a:lstStyle/>
          <a:p>
            <a:r>
              <a:rPr lang="en-US" sz="2800" b="1"/>
              <a:t>Documents required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b="1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i="1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b="1" i="1">
                <a:solidFill>
                  <a:schemeClr val="accent6">
                    <a:lumMod val="75000"/>
                  </a:schemeClr>
                </a:solidFill>
              </a:rPr>
              <a:t>In School Application</a:t>
            </a:r>
            <a:r>
              <a:rPr lang="en-US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en-US"/>
              <a:t> </a:t>
            </a:r>
            <a:r>
              <a:rPr lang="en-US" b="1"/>
              <a:t>LFAS Scholarship Application Package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en-US" b="1"/>
              <a:t> Reference Form (</a:t>
            </a:r>
            <a:r>
              <a:rPr lang="en-US" sz="1600" b="1" i="1"/>
              <a:t>as part of the Application Package</a:t>
            </a:r>
            <a:r>
              <a:rPr lang="en-US" b="1"/>
              <a:t>): </a:t>
            </a:r>
            <a:r>
              <a:rPr lang="en-US" b="1" i="1"/>
              <a:t>please request this at least 1-2 weeks before deadline</a:t>
            </a:r>
          </a:p>
          <a:p>
            <a:pPr marL="914400" lvl="2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i="1"/>
              <a:t> </a:t>
            </a:r>
            <a:endParaRPr lang="en-US" sz="100" i="1"/>
          </a:p>
          <a:p>
            <a:pPr lvl="1">
              <a:buFont typeface="Wingdings" pitchFamily="2" charset="2"/>
              <a:buChar char="Ø"/>
            </a:pPr>
            <a:r>
              <a:rPr lang="en-US"/>
              <a:t>  </a:t>
            </a:r>
            <a:r>
              <a:rPr lang="en-US" sz="2400" b="1" i="1">
                <a:solidFill>
                  <a:schemeClr val="accent6">
                    <a:lumMod val="75000"/>
                  </a:schemeClr>
                </a:solidFill>
              </a:rPr>
              <a:t>Out of School Application</a:t>
            </a:r>
            <a:endParaRPr lang="en-US" b="1" i="1">
              <a:solidFill>
                <a:schemeClr val="accent6">
                  <a:lumMod val="75000"/>
                </a:schemeClr>
              </a:solidFill>
            </a:endParaRPr>
          </a:p>
          <a:p>
            <a:pPr lvl="2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en-US"/>
              <a:t> </a:t>
            </a:r>
            <a:r>
              <a:rPr lang="en-US" b="1"/>
              <a:t>Application Form 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en-US" b="1"/>
              <a:t> Essay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en-US" b="1"/>
              <a:t> Resume/personal Profile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en-US" b="1"/>
              <a:t> Reference letters 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en-US" b="1"/>
              <a:t> Evidence of your achievements: copy of certificate, pictures, portfolio, articles/newspaper, </a:t>
            </a:r>
            <a:r>
              <a:rPr lang="en-US" b="1" err="1"/>
              <a:t>etc</a:t>
            </a:r>
            <a:endParaRPr lang="en-US" sz="2800" b="1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b="1" i="1">
              <a:solidFill>
                <a:srgbClr val="FF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b="1" i="1">
                <a:solidFill>
                  <a:srgbClr val="FF0000"/>
                </a:solidFill>
              </a:rPr>
              <a:t>	</a:t>
            </a:r>
            <a:r>
              <a:rPr lang="en-US" b="1" i="1">
                <a:solidFill>
                  <a:srgbClr val="FF0000"/>
                </a:solidFill>
              </a:rPr>
              <a:t>**</a:t>
            </a:r>
            <a:r>
              <a:rPr lang="en-US" b="1" i="1" u="sng">
                <a:solidFill>
                  <a:schemeClr val="accent6">
                    <a:lumMod val="75000"/>
                  </a:schemeClr>
                </a:solidFill>
              </a:rPr>
              <a:t>Reference letters</a:t>
            </a:r>
            <a:r>
              <a:rPr lang="en-US" b="1" i="1">
                <a:solidFill>
                  <a:schemeClr val="accent6">
                    <a:lumMod val="75000"/>
                  </a:schemeClr>
                </a:solidFill>
              </a:rPr>
              <a:t>: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i="1">
                <a:solidFill>
                  <a:schemeClr val="accent6">
                    <a:lumMod val="75000"/>
                  </a:schemeClr>
                </a:solidFill>
              </a:rPr>
              <a:t>Teachers, Coach, Supervisors of work/volunteer, Community Members, who know you well (no family members).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i="1">
                <a:solidFill>
                  <a:schemeClr val="accent6">
                    <a:lumMod val="75000"/>
                  </a:schemeClr>
                </a:solidFill>
              </a:rPr>
              <a:t>Give them some information about yourself including transcript, future education plan, extra-curriculum activities, achievements, etc.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i="1">
                <a:solidFill>
                  <a:schemeClr val="accent6">
                    <a:lumMod val="75000"/>
                  </a:schemeClr>
                </a:solidFill>
              </a:rPr>
              <a:t>Request the letters 2-3 weeks before deadline.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00" b="1" i="1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sz="2800" b="1"/>
              <a:t>Scholarship Handbook and Document Checklist on District Website</a:t>
            </a:r>
          </a:p>
          <a:p>
            <a:pPr marL="914400" lvl="2" indent="0">
              <a:buNone/>
            </a:pPr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15AD0EA-98E2-26CD-F094-3070500C12B2}"/>
                  </a:ext>
                </a:extLst>
              </p14:cNvPr>
              <p14:cNvContentPartPr/>
              <p14:nvPr/>
            </p14:nvContentPartPr>
            <p14:xfrm>
              <a:off x="3554490" y="4921002"/>
              <a:ext cx="36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15AD0EA-98E2-26CD-F094-3070500C12B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45490" y="4912002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82E2EA22-617B-DED9-84F0-5D2400B1F6F8}"/>
              </a:ext>
            </a:extLst>
          </p:cNvPr>
          <p:cNvGrpSpPr/>
          <p:nvPr/>
        </p:nvGrpSpPr>
        <p:grpSpPr>
          <a:xfrm>
            <a:off x="2989290" y="5085162"/>
            <a:ext cx="20880" cy="360"/>
            <a:chOff x="2989290" y="5085162"/>
            <a:chExt cx="2088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47F6D8DF-6CEE-D0DB-FCAB-BEE8A0F9A678}"/>
                    </a:ext>
                  </a:extLst>
                </p14:cNvPr>
                <p14:cNvContentPartPr/>
                <p14:nvPr/>
              </p14:nvContentPartPr>
              <p14:xfrm>
                <a:off x="3009810" y="5085162"/>
                <a:ext cx="360" cy="3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47F6D8DF-6CEE-D0DB-FCAB-BEE8A0F9A678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000810" y="5076162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6D863B32-E46E-5EF4-5ADA-BE2F8BEADB7D}"/>
                    </a:ext>
                  </a:extLst>
                </p14:cNvPr>
                <p14:cNvContentPartPr/>
                <p14:nvPr/>
              </p14:nvContentPartPr>
              <p14:xfrm>
                <a:off x="2989290" y="5085162"/>
                <a:ext cx="360" cy="3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6D863B32-E46E-5EF4-5ADA-BE2F8BEADB7D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980290" y="5076162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33725C2-2F7B-E9E9-7244-F26D9CDB41D2}"/>
              </a:ext>
            </a:extLst>
          </p:cNvPr>
          <p:cNvGrpSpPr/>
          <p:nvPr/>
        </p:nvGrpSpPr>
        <p:grpSpPr>
          <a:xfrm>
            <a:off x="2660970" y="5506362"/>
            <a:ext cx="360" cy="360"/>
            <a:chOff x="2660970" y="5506362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85AB4DEE-E6A6-E58A-12CE-2513CA5D66CA}"/>
                    </a:ext>
                  </a:extLst>
                </p14:cNvPr>
                <p14:cNvContentPartPr/>
                <p14:nvPr/>
              </p14:nvContentPartPr>
              <p14:xfrm>
                <a:off x="2660970" y="5506362"/>
                <a:ext cx="360" cy="3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85AB4DEE-E6A6-E58A-12CE-2513CA5D66CA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651970" y="5497362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6B491B8B-A8AA-B31F-6BE3-DEED870D5182}"/>
                    </a:ext>
                  </a:extLst>
                </p14:cNvPr>
                <p14:cNvContentPartPr/>
                <p14:nvPr/>
              </p14:nvContentPartPr>
              <p14:xfrm>
                <a:off x="2660970" y="5506362"/>
                <a:ext cx="360" cy="3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6B491B8B-A8AA-B31F-6BE3-DEED870D5182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651970" y="5497362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7964714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EF45A-50B9-CB49-58E6-7284DEC63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SCHOLARSHIP LUNCH ‘N’ LEARN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63AE2B-2298-0AA3-5301-74E64DE01882}"/>
              </a:ext>
            </a:extLst>
          </p:cNvPr>
          <p:cNvSpPr txBox="1"/>
          <p:nvPr/>
        </p:nvSpPr>
        <p:spPr>
          <a:xfrm>
            <a:off x="2562404" y="2208480"/>
            <a:ext cx="7067192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/>
              <a:t>SEND MS. SEYMOUR A MESSAGE ON TEAMS WITH FOLLOWING INFO:</a:t>
            </a:r>
          </a:p>
          <a:p>
            <a:pPr algn="ctr"/>
            <a:endParaRPr lang="en-US" sz="3200"/>
          </a:p>
          <a:p>
            <a:pPr marL="514350" indent="-514350">
              <a:buFont typeface="+mj-lt"/>
              <a:buAutoNum type="arabicPeriod"/>
            </a:pPr>
            <a:r>
              <a:rPr lang="en-US" sz="3200"/>
              <a:t>Which day is best for you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/>
              <a:t>What you most want to know</a:t>
            </a: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69417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DC630-2006-D34E-88A2-5007B8B6F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261257"/>
            <a:ext cx="9905998" cy="51063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cap="small"/>
              <a:t>Follow up Sessions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DF7FD9-FBC0-1002-1A48-6A963BD703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1" y="1004246"/>
            <a:ext cx="9905999" cy="455200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endParaRPr lang="en-US"/>
          </a:p>
          <a:p>
            <a:r>
              <a:rPr lang="en-US" sz="4000" b="1"/>
              <a:t>Send a message to Ms. Lee or Mr. Hofbauer on Teams if you are interested in attending a follow-up session on anything covered today. </a:t>
            </a:r>
          </a:p>
          <a:p>
            <a:endParaRPr lang="en-US" sz="4000" b="1"/>
          </a:p>
          <a:p>
            <a:r>
              <a:rPr lang="en-US" sz="4000" b="1"/>
              <a:t>Be sure to state your available blocks and what you want more information on.</a:t>
            </a:r>
          </a:p>
        </p:txBody>
      </p:sp>
    </p:spTree>
    <p:extLst>
      <p:ext uri="{BB962C8B-B14F-4D97-AF65-F5344CB8AC3E}">
        <p14:creationId xmlns:p14="http://schemas.microsoft.com/office/powerpoint/2010/main" val="23008458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59178-8F1C-516F-FC3B-0C25291EF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5EA985A-9150-97B3-1953-DBED2B9590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189091664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7AFD99-7E18-9148-A58C-BDE69FD36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775050"/>
            <a:ext cx="9905999" cy="501138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endParaRPr lang="en-US" sz="6000" b="1">
              <a:solidFill>
                <a:schemeClr val="bg2"/>
              </a:solidFill>
            </a:endParaRPr>
          </a:p>
          <a:p>
            <a:pPr marL="0" indent="0" algn="ctr">
              <a:buNone/>
            </a:pPr>
            <a:r>
              <a:rPr lang="en-US" sz="6000" b="1"/>
              <a:t>Questions?</a:t>
            </a:r>
          </a:p>
          <a:p>
            <a:pPr marL="0" indent="0" algn="ctr">
              <a:buNone/>
            </a:pPr>
            <a:r>
              <a:rPr lang="en-US" sz="3600" b="1">
                <a:solidFill>
                  <a:schemeClr val="accent6">
                    <a:lumMod val="75000"/>
                  </a:schemeClr>
                </a:solidFill>
              </a:rPr>
              <a:t>Mr. Hofbauer: </a:t>
            </a:r>
            <a:r>
              <a:rPr lang="en-US" sz="3600" b="1">
                <a:solidFill>
                  <a:schemeClr val="accent6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chofbauer@sd35.bc.ca</a:t>
            </a:r>
            <a:endParaRPr lang="en-US" sz="3600" b="1">
              <a:solidFill>
                <a:schemeClr val="accent6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3600" b="1">
                <a:solidFill>
                  <a:schemeClr val="accent6">
                    <a:lumMod val="75000"/>
                  </a:schemeClr>
                </a:solidFill>
              </a:rPr>
              <a:t>Ms. Lee: </a:t>
            </a:r>
            <a:r>
              <a:rPr lang="en-US" sz="3600" b="1" u="sng">
                <a:solidFill>
                  <a:schemeClr val="accent6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anne.lee@sd35.bc.ca</a:t>
            </a:r>
          </a:p>
          <a:p>
            <a:pPr marL="0" indent="0" algn="ctr">
              <a:buNone/>
            </a:pPr>
            <a:r>
              <a:rPr lang="en-US" sz="3600" b="1">
                <a:solidFill>
                  <a:schemeClr val="accent6">
                    <a:lumMod val="75000"/>
                  </a:schemeClr>
                </a:solidFill>
              </a:rPr>
              <a:t>Or message through Teams</a:t>
            </a:r>
          </a:p>
        </p:txBody>
      </p:sp>
    </p:spTree>
    <p:extLst>
      <p:ext uri="{BB962C8B-B14F-4D97-AF65-F5344CB8AC3E}">
        <p14:creationId xmlns:p14="http://schemas.microsoft.com/office/powerpoint/2010/main" val="1374583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17354</TotalTime>
  <Words>3245</Words>
  <Application>Microsoft Macintosh PowerPoint</Application>
  <PresentationFormat>Widescreen</PresentationFormat>
  <Paragraphs>504</Paragraphs>
  <Slides>49</Slides>
  <Notes>14</Notes>
  <HiddenSlides>1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66" baseType="lpstr">
      <vt:lpstr>ＭＳ Ｐゴシック</vt:lpstr>
      <vt:lpstr>ACADEMY ENGRAVED LET PLAIN:1.0</vt:lpstr>
      <vt:lpstr>Apple Chancery</vt:lpstr>
      <vt:lpstr>Aptos</vt:lpstr>
      <vt:lpstr>Aptos Display</vt:lpstr>
      <vt:lpstr>Arial</vt:lpstr>
      <vt:lpstr>Baskerville</vt:lpstr>
      <vt:lpstr>Calibri</vt:lpstr>
      <vt:lpstr>Cambria</vt:lpstr>
      <vt:lpstr>Google Sans</vt:lpstr>
      <vt:lpstr>Lato</vt:lpstr>
      <vt:lpstr>Liberation Sans</vt:lpstr>
      <vt:lpstr>Tw Cen MT</vt:lpstr>
      <vt:lpstr>Tw Cen MT</vt:lpstr>
      <vt:lpstr>Whitney SSm A</vt:lpstr>
      <vt:lpstr>Wingdings</vt:lpstr>
      <vt:lpstr>Office Theme</vt:lpstr>
      <vt:lpstr>Graduation</vt:lpstr>
      <vt:lpstr>topics</vt:lpstr>
      <vt:lpstr>Graduation Requirements</vt:lpstr>
      <vt:lpstr>Diploma Verification Report</vt:lpstr>
      <vt:lpstr>PowerPoint Presentation</vt:lpstr>
      <vt:lpstr>PowerPoint Presentation</vt:lpstr>
      <vt:lpstr>Class of 2025 Survey</vt:lpstr>
      <vt:lpstr>Transcript Services</vt:lpstr>
      <vt:lpstr>STUDENT TRANSCRIPT SERVICES REQUIRE YOU TO REGISTER FOR BCEID</vt:lpstr>
      <vt:lpstr>Student Transcript services</vt:lpstr>
      <vt:lpstr>Canadian  Education  System</vt:lpstr>
      <vt:lpstr>Post-secondary Education Programs</vt:lpstr>
      <vt:lpstr>University/College</vt:lpstr>
      <vt:lpstr>How to choose your path forward</vt:lpstr>
      <vt:lpstr>University/College Admission Requirements</vt:lpstr>
      <vt:lpstr>PowerPoint Presentation</vt:lpstr>
      <vt:lpstr>University/College Application</vt:lpstr>
      <vt:lpstr>For other provinces and USA</vt:lpstr>
      <vt:lpstr>PowerPoint Presentation</vt:lpstr>
      <vt:lpstr>PowerPoint Presentation</vt:lpstr>
      <vt:lpstr>University/College Application</vt:lpstr>
      <vt:lpstr> School and Program exploration/Application</vt:lpstr>
      <vt:lpstr>CAREER NEWS Career Center (Portable 7)  Open: Mondays, Tuesdays, Wednesdays </vt:lpstr>
      <vt:lpstr> Graduation Transition Meetings </vt:lpstr>
      <vt:lpstr>PowerPoint Presentation</vt:lpstr>
      <vt:lpstr>Post Secondary BC Fair/Presentations  </vt:lpstr>
      <vt:lpstr>Discovery Day @  BC Children's Hospital – Nov 6 | 8:00 – 2:30 PM </vt:lpstr>
      <vt:lpstr>First Responders Tour</vt:lpstr>
      <vt:lpstr>Township of Langley Fire Hall</vt:lpstr>
      <vt:lpstr>PowerPoint Presentation</vt:lpstr>
      <vt:lpstr>Financial Aid</vt:lpstr>
      <vt:lpstr>Scholarships</vt:lpstr>
      <vt:lpstr>PowerPoint Presentation</vt:lpstr>
      <vt:lpstr>PowerPoint Presentation</vt:lpstr>
      <vt:lpstr>PowerPoint Presentation</vt:lpstr>
      <vt:lpstr>Langley district scholarship</vt:lpstr>
      <vt:lpstr>LANGLEY FINE ARTS SCHOLARSHIPS</vt:lpstr>
      <vt:lpstr>Entrance SCHOLARSHIPS</vt:lpstr>
      <vt:lpstr>Other SCHOLARSHIPS</vt:lpstr>
      <vt:lpstr>PowerPoint Presentation</vt:lpstr>
      <vt:lpstr>PowerPoint Presentation</vt:lpstr>
      <vt:lpstr>PowerPoint Presentation</vt:lpstr>
      <vt:lpstr>Other Resources for Financial Aid</vt:lpstr>
      <vt:lpstr>Scholarship Application</vt:lpstr>
      <vt:lpstr>Scholarship Application</vt:lpstr>
      <vt:lpstr>SCHOLARSHIP LUNCH ‘N’ LEARN </vt:lpstr>
      <vt:lpstr>Follow up Sessions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Skilled trades    An alternate career pathway</dc:title>
  <dc:creator>Ellen Gao</dc:creator>
  <cp:lastModifiedBy>Carl Hofbauer</cp:lastModifiedBy>
  <cp:revision>5</cp:revision>
  <cp:lastPrinted>2024-06-25T18:43:32Z</cp:lastPrinted>
  <dcterms:created xsi:type="dcterms:W3CDTF">2020-12-03T18:37:04Z</dcterms:created>
  <dcterms:modified xsi:type="dcterms:W3CDTF">2026-10-15T20:55:57Z</dcterms:modified>
</cp:coreProperties>
</file>