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8" r:id="rId7"/>
    <p:sldId id="265" r:id="rId8"/>
    <p:sldId id="266" r:id="rId9"/>
    <p:sldId id="261" r:id="rId10"/>
    <p:sldId id="267" r:id="rId11"/>
    <p:sldId id="272" r:id="rId12"/>
    <p:sldId id="273" r:id="rId13"/>
    <p:sldId id="479" r:id="rId14"/>
    <p:sldId id="274" r:id="rId15"/>
    <p:sldId id="275" r:id="rId16"/>
    <p:sldId id="276" r:id="rId17"/>
    <p:sldId id="268" r:id="rId18"/>
    <p:sldId id="277" r:id="rId19"/>
    <p:sldId id="262" r:id="rId20"/>
    <p:sldId id="278" r:id="rId21"/>
    <p:sldId id="259" r:id="rId22"/>
    <p:sldId id="279" r:id="rId23"/>
    <p:sldId id="260" r:id="rId24"/>
    <p:sldId id="281" r:id="rId25"/>
    <p:sldId id="282" r:id="rId26"/>
    <p:sldId id="481" r:id="rId27"/>
    <p:sldId id="421" r:id="rId28"/>
    <p:sldId id="476" r:id="rId29"/>
    <p:sldId id="283" r:id="rId30"/>
    <p:sldId id="477" r:id="rId31"/>
    <p:sldId id="280" r:id="rId32"/>
    <p:sldId id="483" r:id="rId33"/>
    <p:sldId id="478" r:id="rId34"/>
    <p:sldId id="484" r:id="rId35"/>
    <p:sldId id="480" r:id="rId36"/>
    <p:sldId id="48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CE35A8-DD83-47C7-A46E-6CC9D0A70403}" v="1" dt="2021-05-31T22:40:22.4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96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73B3A4-2F47-4D6B-9F0E-5844597F56EA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609B46-B9BB-42DA-8D28-AE12D832A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0942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09B46-B9BB-42DA-8D28-AE12D832AAE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65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609B46-B9BB-42DA-8D28-AE12D832AAE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49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5887" y="913791"/>
            <a:ext cx="103632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227" y="1677316"/>
            <a:ext cx="85344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 descr="Final Approved Logo Design Horizontal 11x3 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25" y="145360"/>
            <a:ext cx="1998060" cy="5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inal Approved Logo Design Horizontal 11x3 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25" y="145360"/>
            <a:ext cx="1998060" cy="5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inal Approved Logo Design Horizontal 11x3 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25" y="145360"/>
            <a:ext cx="1998060" cy="5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7473" y="274638"/>
            <a:ext cx="9354927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7473" y="1443836"/>
            <a:ext cx="9354927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inal Approved Logo Design Horizontal 11x3 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25" y="145360"/>
            <a:ext cx="1998060" cy="5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Final Approved Logo Design Horizontal 11x3 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70" y="4994275"/>
            <a:ext cx="2709025" cy="72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inal Approved Logo Design Horizontal 11x3 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25" y="145360"/>
            <a:ext cx="1998060" cy="5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3867" y="274638"/>
            <a:ext cx="9976727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3867" y="1596540"/>
            <a:ext cx="488656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23867" y="2226402"/>
            <a:ext cx="488656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14033" y="1596540"/>
            <a:ext cx="488656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14033" y="2226402"/>
            <a:ext cx="488656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Final Approved Logo Design Horizontal 11x3 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25" y="145360"/>
            <a:ext cx="1998060" cy="5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Final Approved Logo Design Horizontal 11x3 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25" y="145360"/>
            <a:ext cx="1998060" cy="5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Final Approved Logo Design Horizontal 11x3 300dpi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3625" y="145360"/>
            <a:ext cx="1998060" cy="53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5/8/2025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itabc.c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LNqrvMFxgE?feature=oembed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careered.sd35.bc.ca/wp-content/uploads/sites/87/2020/04/140129_Make_ITA_2_0121.jpg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youth.itabc.ca/trades-a-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hyperlink" Target="http://careered.sd35.bc.ca/wp-content/uploads/sites/87/2020/04/140129_Make_ITA_2_0121.jpg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itabc.ca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hyperlink" Target="https://www.canada.ca/en/employment-social-development/services/apprentices/grants.html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After Youth TRAIN In Trades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June 2020</a:t>
            </a:r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BEF2-7571-4E3A-BA6C-E690EC85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 - Apprenticeship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9F721-B5DA-4689-9967-021829E98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Hairstylist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9022B0-CED3-4FA1-B414-EB5437A70D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168" y="69490"/>
            <a:ext cx="5376831" cy="678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42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8427F-DD6A-4378-A9E7-81747F6AF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5181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ITA - Apprenticeship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64146-8040-4226-8720-F7BA4AC466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Plumber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5EC1461-A071-400A-94F2-B980CDA012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0590" y="69490"/>
            <a:ext cx="6401410" cy="679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075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382686-9D48-44F8-A5AF-A6876E0D9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26476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ITA - Apprenticeship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9F79B-17D2-4574-8DAF-3CD955EE5B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264760" cy="4525963"/>
          </a:xfrm>
        </p:spPr>
        <p:txBody>
          <a:bodyPr/>
          <a:lstStyle/>
          <a:p>
            <a:r>
              <a:rPr lang="en-US" dirty="0"/>
              <a:t>Automotive Service Technician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457C2B0-1893-4F5A-A6ED-EDB647257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678" y="0"/>
            <a:ext cx="71573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247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4DCE9-0AC7-4E8D-9054-9858F32871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ITA - Apprenticeship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113CD-7E88-4944-B966-6CDACCEA7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Landscape Horticulturalist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12D5C9-AAE3-4F6F-BDD1-C01DD30E29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4479" y="0"/>
            <a:ext cx="55975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1133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28F-9F83-4FB7-B40D-440791AA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722875" cy="114300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dirty="0"/>
              <a:t>ITA - Skills developed at each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6C09-F161-46B4-BDA1-BF4F54CE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87558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 Scroll down to “Training Topics and Suggested Time Allocation”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is what, how long and how you’ll learn it (theory or practical) for Level 1 “Curriculum”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E274B2-4D93-4E36-95BD-E199B9A5B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885" y="0"/>
            <a:ext cx="65655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99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28F-9F83-4FB7-B40D-440791AA4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4722875" cy="1143000"/>
          </a:xfrm>
        </p:spPr>
        <p:txBody>
          <a:bodyPr>
            <a:normAutofit fontScale="90000"/>
          </a:bodyPr>
          <a:lstStyle/>
          <a:p>
            <a:pPr marL="514350" indent="-514350"/>
            <a:r>
              <a:rPr lang="en-US" dirty="0"/>
              <a:t>ITA - Skills developed at each level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6C09-F161-46B4-BDA1-BF4F54CE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87558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7. Scroll down to the first “Program Content” section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This provides more details on what you’ll learn in Level 1. This is available for each item (A1, A2, etc.)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699B77-6147-490F-81AE-68695B724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2843" y="-1"/>
            <a:ext cx="6319158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832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28F-9F83-4FB7-B40D-440791AA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ITA - Apprenticeship Advisor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6C09-F161-46B4-BDA1-BF4F54CE7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Go to </a:t>
            </a:r>
            <a:r>
              <a:rPr lang="en-US" dirty="0">
                <a:hlinkClick r:id="rId2"/>
              </a:rPr>
              <a:t>itabc.ca </a:t>
            </a:r>
            <a:r>
              <a:rPr lang="en-US" dirty="0"/>
              <a:t>or google </a:t>
            </a:r>
            <a:r>
              <a:rPr lang="en-US" dirty="0" err="1"/>
              <a:t>ita</a:t>
            </a:r>
            <a:r>
              <a:rPr lang="en-US" dirty="0"/>
              <a:t> </a:t>
            </a:r>
            <a:r>
              <a:rPr lang="en-US" dirty="0" err="1"/>
              <a:t>bc</a:t>
            </a: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Scroll to the bottom of the page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94B803-BA0B-4B5E-86B1-3C4E900126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39749"/>
            <a:ext cx="12204200" cy="4054171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7C14ECAC-A3EF-4F28-BB7E-9EFE05471F04}"/>
              </a:ext>
            </a:extLst>
          </p:cNvPr>
          <p:cNvSpPr/>
          <p:nvPr/>
        </p:nvSpPr>
        <p:spPr>
          <a:xfrm>
            <a:off x="4568950" y="3039749"/>
            <a:ext cx="1527050" cy="11527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187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28F-9F83-4FB7-B40D-440791AA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ITA - Apprenticeship Advisor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6C09-F161-46B4-BDA1-BF4F54CE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4553295" cy="452596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Apprenticeship Advisors help employers and apprentices with all apprenticeship questions and concerns. You can also ask your Youth WORK/TRAIN in Trades teacher.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1850F0-9AF1-4A1D-A6C3-C979F2C02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190" y="1749245"/>
            <a:ext cx="7245686" cy="5108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109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E8668A-19AB-4F33-B5F9-49D78426E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Youth WORK in Trades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4586D-DCEC-41BC-B674-E2923449D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1C0FDC3-561F-43CC-8F2A-35A47E797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99" y="1138425"/>
            <a:ext cx="11941195" cy="4569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rrow: Up 3">
            <a:extLst>
              <a:ext uri="{FF2B5EF4-FFF2-40B4-BE49-F238E27FC236}">
                <a16:creationId xmlns:a16="http://schemas.microsoft.com/office/drawing/2014/main" id="{F48746FA-EAD4-4F34-8EE7-F8FA82B63F8A}"/>
              </a:ext>
            </a:extLst>
          </p:cNvPr>
          <p:cNvSpPr/>
          <p:nvPr/>
        </p:nvSpPr>
        <p:spPr>
          <a:xfrm>
            <a:off x="3958130" y="4775295"/>
            <a:ext cx="1221640" cy="135267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761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22B9D-3CB5-40EA-AC37-EFFBFF55E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WORK in Trades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C9DF-4538-4195-AABB-80D35BB965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97FEB-6F77-4A90-8D56-7A856D773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06543"/>
            <a:ext cx="12192000" cy="4851457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470A975D-1639-4D2F-A69A-CE926DCFFA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785" y="2665475"/>
            <a:ext cx="916230" cy="4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C89E6D6-BC44-4688-9DA4-25B9BD7A4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325" y="4766961"/>
            <a:ext cx="916230" cy="4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189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lvl="0" indent="-514350">
              <a:buFont typeface="+mj-lt"/>
              <a:buAutoNum type="arabicPeriod"/>
            </a:pPr>
            <a:r>
              <a:rPr lang="en-US" dirty="0"/>
              <a:t>Industry Training Authority (ITA)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Apprenticeship Pathway 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Skills developed at each level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Apprenticeship Advisor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Youth WORK in Trades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Youth WORK in Trades Award ($1000)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Apprenticeship Incentive Grant (AIG) [up to $2000 for men, up to $6000 for women in underrepresented trades]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/>
              <a:t>Apprenticeship Completion Grant (ACG) [$2000]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309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9ACF-01B9-470F-AAF2-4182612F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WORK in Trades</a:t>
            </a:r>
          </a:p>
        </p:txBody>
      </p:sp>
      <p:pic>
        <p:nvPicPr>
          <p:cNvPr id="7" name="Online Media 6" title="Youth Work in Trades">
            <a:hlinkClick r:id="" action="ppaction://media"/>
            <a:extLst>
              <a:ext uri="{FF2B5EF4-FFF2-40B4-BE49-F238E27FC236}">
                <a16:creationId xmlns:a16="http://schemas.microsoft.com/office/drawing/2014/main" id="{743E2A7D-13C6-4793-9755-F41295003AB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09440" y="1070515"/>
            <a:ext cx="10066330" cy="566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33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2EF9-8C33-4D51-BDD7-53283B1E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WORK in Trades - Benefits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005F-3AC3-47A9-BB9D-9E063579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earn 16 elective credits towards graduation (equals 4 courses)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1 course = 120 Work-Based Training Hours x 4 courses</a:t>
            </a:r>
          </a:p>
          <a:p>
            <a:pPr lv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WRK 11A, WRK 11B, WRK12A, WRK12B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acquire skills employers want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get a head start on your career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have a seamless transition from school to work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use 480 paid work hours towards your apprenticeship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may become eligible for a $1000 Youth WORK in Trades Award          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3FA574-ED3D-4CE9-9CED-66FA2C79F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35" y="3439649"/>
            <a:ext cx="38525" cy="3128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088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>
            <a:hlinkClick r:id="rId2"/>
            <a:extLst>
              <a:ext uri="{FF2B5EF4-FFF2-40B4-BE49-F238E27FC236}">
                <a16:creationId xmlns:a16="http://schemas.microsoft.com/office/drawing/2014/main" id="{88CBFC1F-2E4E-4E84-A863-AF471331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-1624806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877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D2EF9-8C33-4D51-BDD7-53283B1E9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Youth WORK in Trades - </a:t>
            </a:r>
            <a:r>
              <a:rPr lang="en-US" altLang="en-US" dirty="0"/>
              <a:t>Requirements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EF005F-3AC3-47A9-BB9D-9E06357908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dirty="0"/>
              <a:t>To be considered for the Youth WORK in Trades Apprenticeship Program, students must: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have parent or guardian permission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be 14-19 years old – can be graduated already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are working or have worked in an </a:t>
            </a:r>
            <a:r>
              <a:rPr lang="en-US" altLang="en-US" dirty="0">
                <a:hlinkClick r:id="rId3"/>
              </a:rPr>
              <a:t>ITA regulated trade</a:t>
            </a:r>
            <a:endParaRPr lang="en-US" altLang="en-US" dirty="0"/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dirty="0"/>
              <a:t>have a Certified Tradesperson as a sponsor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dirty="0"/>
          </a:p>
          <a:p>
            <a:pPr mar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i="1" dirty="0"/>
              <a:t>Note: WBT Hours earned in a youth apprenticeship (Youth WORK in Trades) will convert to an adult apprenticeship automatically when you turn 20)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endParaRPr lang="en-US" altLang="en-US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C3FA574-ED3D-4CE9-9CED-66FA2C79F9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6735" y="3439649"/>
            <a:ext cx="38525" cy="3128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38088" tIns="0" rIns="0" bIns="12696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4" name="Picture 2">
            <a:hlinkClick r:id="rId4"/>
            <a:extLst>
              <a:ext uri="{FF2B5EF4-FFF2-40B4-BE49-F238E27FC236}">
                <a16:creationId xmlns:a16="http://schemas.microsoft.com/office/drawing/2014/main" id="{88CBFC1F-2E4E-4E84-A863-AF471331F3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-16248063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95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C622D-8D68-4120-A44F-12CC24882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Youth WORK in Trades – How it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02172-CFA0-4B2C-9235-71FC6EE94D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688" y="1596540"/>
            <a:ext cx="10972800" cy="427574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Talk to your Career Advisor/Counsellor/Youth WORK in Trades teacher and Employer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Complete Youth WORK in Trades Registration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 registered as an LEC student (you don’t have to go there)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Work on course assignments online on Workplace Safety and employment skills (2-5 hours)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SD35 Staff will visit the employer/work site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/>
              <a:t>Employer checked for safety, Training Plan developed, Registration forms signed,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Registration will be submitted to the ITA to make students youth apprentices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Student is monitored by Youth WORK in Trades teacher (text message/email)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Final mark assigned based on # of hours completed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3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22AE9-9366-4EB8-A720-21738461E1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Youth WORK in Trades - $1000 Award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36D8B5-8102-419B-9EB3-2F257B1EA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FDED4EE-95E3-4931-8B1D-C44BD5296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3" t="19421" r="17975" b="12259"/>
          <a:stretch>
            <a:fillRect/>
          </a:stretch>
        </p:blipFill>
        <p:spPr bwMode="auto">
          <a:xfrm>
            <a:off x="-71791" y="1619334"/>
            <a:ext cx="6969401" cy="5238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" descr="135">
            <a:extLst>
              <a:ext uri="{FF2B5EF4-FFF2-40B4-BE49-F238E27FC236}">
                <a16:creationId xmlns:a16="http://schemas.microsoft.com/office/drawing/2014/main" id="{D254D4BE-5CD4-4FEA-A3CC-693BFB356F2F}"/>
              </a:ext>
            </a:extLst>
          </p:cNvPr>
          <p:cNvPicPr>
            <a:picLocks noGrp="1" noChangeAspect="1"/>
          </p:cNvPicPr>
          <p:nvPr isPhoto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4551" r="23250"/>
          <a:stretch/>
        </p:blipFill>
        <p:spPr bwMode="auto">
          <a:xfrm>
            <a:off x="6897610" y="1622744"/>
            <a:ext cx="5218190" cy="530418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C8F1CC8F-B7A1-4905-8879-3A28C4892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2584" y="-189662"/>
            <a:ext cx="3163994" cy="182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1037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84B89-592B-4747-98B3-BB1C84CDE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D0334-AE65-436D-80E5-05BA10C8C1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x_Picture 2" descr="image001">
            <a:extLst>
              <a:ext uri="{FF2B5EF4-FFF2-40B4-BE49-F238E27FC236}">
                <a16:creationId xmlns:a16="http://schemas.microsoft.com/office/drawing/2014/main" id="{00F7E948-B2D8-4F51-8958-6AD51C7CB7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5" t="8137" r="25218" b="6310"/>
          <a:stretch/>
        </p:blipFill>
        <p:spPr bwMode="auto">
          <a:xfrm>
            <a:off x="0" y="2124"/>
            <a:ext cx="4783015" cy="685587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 may contain: 3 people, people standing">
            <a:extLst>
              <a:ext uri="{FF2B5EF4-FFF2-40B4-BE49-F238E27FC236}">
                <a16:creationId xmlns:a16="http://schemas.microsoft.com/office/drawing/2014/main" id="{2BAB5FCA-5F6F-4DF7-8D0E-CA4A81B259C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007"/>
          <a:stretch/>
        </p:blipFill>
        <p:spPr bwMode="auto">
          <a:xfrm>
            <a:off x="4109526" y="0"/>
            <a:ext cx="816497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171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223BF-5E04-4473-A0D7-933D7A1D6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6008F-D00F-4DC4-8478-0C198ABA8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Image may contain: 1 person">
            <a:extLst>
              <a:ext uri="{FF2B5EF4-FFF2-40B4-BE49-F238E27FC236}">
                <a16:creationId xmlns:a16="http://schemas.microsoft.com/office/drawing/2014/main" id="{64F89535-B3FC-441B-99AB-762E7C16E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7062" cy="641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2531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B0550-A18F-493B-A1B6-EE9750124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4616C3-F2D8-4816-9D3E-42AA989DFB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may contain: 10 people, people standing, shoes and indoor">
            <a:extLst>
              <a:ext uri="{FF2B5EF4-FFF2-40B4-BE49-F238E27FC236}">
                <a16:creationId xmlns:a16="http://schemas.microsoft.com/office/drawing/2014/main" id="{51CBE757-25D4-4C93-B228-3C2AD092BC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9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7748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29ACF-01B9-470F-AAF2-4182612F4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$1000 Youth WORK in Trades Award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8C9CEF-8FFD-41F2-905F-6C99DFECC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There is no need to apply. To be eligible, students must have:</a:t>
            </a:r>
          </a:p>
          <a:p>
            <a:r>
              <a:rPr lang="en-US" dirty="0"/>
              <a:t>Been registered with the Industry Training Authority as a Youth Apprentice</a:t>
            </a:r>
          </a:p>
          <a:p>
            <a:r>
              <a:rPr lang="en-US" dirty="0"/>
              <a:t>Graduated with a Grade 12 Dogwood Diploma or Adult Dogwood</a:t>
            </a:r>
          </a:p>
          <a:p>
            <a:r>
              <a:rPr lang="en-US" dirty="0"/>
              <a:t>Successfully completed WRK 11A, WRK 11B, WRK 12A, and WRK 12B</a:t>
            </a:r>
          </a:p>
          <a:p>
            <a:r>
              <a:rPr lang="en-US" dirty="0"/>
              <a:t>Maintained a C+ average or better on Grade 12 numbered courses </a:t>
            </a:r>
          </a:p>
          <a:p>
            <a:r>
              <a:rPr lang="en-US" dirty="0"/>
              <a:t>Reported a total of at least 900 hours to the ITA by December 31 of the school year the student turns 19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234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535734-AD54-4A2C-BFA7-E8B4088DF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Ready to register for Youth WORK in Trades?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5F624C-34AE-45F5-B192-67CF6EB6F8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 to careered.sd35.bc.ca/</a:t>
            </a:r>
            <a:r>
              <a:rPr lang="en-US" dirty="0" err="1"/>
              <a:t>youthworkdocs</a:t>
            </a:r>
            <a:endParaRPr lang="en-US" dirty="0"/>
          </a:p>
          <a:p>
            <a:r>
              <a:rPr lang="en-US" dirty="0"/>
              <a:t>Complete the Registration Form at the bottom of the page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9D9E95-6F03-4B63-96A4-B363165C4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2964" y="2752782"/>
            <a:ext cx="9315005" cy="4105218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ECA457E-2A58-4D4A-B38B-6E4877DD31F4}"/>
              </a:ext>
            </a:extLst>
          </p:cNvPr>
          <p:cNvSpPr/>
          <p:nvPr/>
        </p:nvSpPr>
        <p:spPr>
          <a:xfrm rot="10800000">
            <a:off x="9302805" y="5515344"/>
            <a:ext cx="1068935" cy="12216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34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28F-9F83-4FB7-B40D-440791AA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/>
            <a:r>
              <a:rPr lang="en-US" dirty="0"/>
              <a:t>ITA - Apprenticeship Pathway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8CCD0A1-D8B8-4039-814A-2DFBED6854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1154" y="2711757"/>
            <a:ext cx="9258300" cy="393382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46F70AF-DA9A-4284-8052-577A44602F3A}"/>
              </a:ext>
            </a:extLst>
          </p:cNvPr>
          <p:cNvSpPr/>
          <p:nvPr/>
        </p:nvSpPr>
        <p:spPr>
          <a:xfrm>
            <a:off x="140505" y="3049525"/>
            <a:ext cx="1167175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93C93DE-B16D-4AD6-90A0-03C8F7A74A7A}"/>
              </a:ext>
            </a:extLst>
          </p:cNvPr>
          <p:cNvSpPr txBox="1"/>
          <p:nvPr/>
        </p:nvSpPr>
        <p:spPr>
          <a:xfrm>
            <a:off x="904030" y="1587644"/>
            <a:ext cx="51667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AutoNum type="arabicPeriod"/>
            </a:pPr>
            <a:r>
              <a:rPr lang="en-US" sz="2800" dirty="0"/>
              <a:t>Go to </a:t>
            </a:r>
            <a:r>
              <a:rPr lang="en-US" sz="2800" dirty="0">
                <a:hlinkClick r:id="rId3"/>
              </a:rPr>
              <a:t>itabc.ca</a:t>
            </a:r>
            <a:r>
              <a:rPr lang="en-US" sz="2800" dirty="0"/>
              <a:t> or google </a:t>
            </a:r>
            <a:r>
              <a:rPr lang="en-US" sz="2800" dirty="0" err="1"/>
              <a:t>ita</a:t>
            </a:r>
            <a:r>
              <a:rPr lang="en-US" sz="2800" dirty="0"/>
              <a:t> </a:t>
            </a:r>
            <a:r>
              <a:rPr lang="en-US" sz="2800" dirty="0" err="1"/>
              <a:t>bc</a:t>
            </a:r>
            <a:endParaRPr lang="en-US" sz="2800" dirty="0"/>
          </a:p>
          <a:p>
            <a:pPr marL="457200" indent="-457200">
              <a:buAutoNum type="arabicPeriod"/>
            </a:pPr>
            <a:r>
              <a:rPr lang="en-US" sz="2800" dirty="0"/>
              <a:t>Click “Trades Programs”</a:t>
            </a:r>
          </a:p>
        </p:txBody>
      </p:sp>
    </p:spTree>
    <p:extLst>
      <p:ext uri="{BB962C8B-B14F-4D97-AF65-F5344CB8AC3E}">
        <p14:creationId xmlns:p14="http://schemas.microsoft.com/office/powerpoint/2010/main" val="2722100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5EDAA-FBA7-4EBA-AA93-5DBA917BD7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Apprenticeship Incentive Grant (AIG) and Apprenticeship Incentive Grant (AIG)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F41FD-1E65-4E39-89C4-B3AE4723E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028285" cy="4525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Requires the apprentice to apply after meeting the requirements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Google: </a:t>
            </a:r>
            <a:r>
              <a:rPr lang="en-US" dirty="0">
                <a:hlinkClick r:id="rId2"/>
              </a:rPr>
              <a:t>Canada apprenticeship grant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Apply online within 12 months of receiving “Confirmation of Progression Letter” from the ITA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6CFC4E-C815-4F6D-9BB1-60A6A947FE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8834" y="1561796"/>
            <a:ext cx="6644135" cy="534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60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3EDFA-2ACD-4BA1-B1AD-0B7B16A6C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 anchor="ctr">
            <a:normAutofit/>
          </a:bodyPr>
          <a:lstStyle/>
          <a:p>
            <a:r>
              <a:rPr lang="en-US" dirty="0"/>
              <a:t>Tax credits for non-Red Seal/ITA BC trades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30E869D0-EF2B-4162-803F-2A7DF49807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3501235" cy="4525963"/>
          </a:xfrm>
        </p:spPr>
        <p:txBody>
          <a:bodyPr/>
          <a:lstStyle/>
          <a:p>
            <a:r>
              <a:rPr lang="en-US" dirty="0"/>
              <a:t>Tax credits may be claimed when completing income tax return in the tax year when the level was completed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BB455B6-559B-4628-A871-17600F5EE6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09541" y="1600201"/>
            <a:ext cx="7894659" cy="3434175"/>
          </a:xfrm>
          <a:noFill/>
        </p:spPr>
      </p:pic>
    </p:spTree>
    <p:extLst>
      <p:ext uri="{BB962C8B-B14F-4D97-AF65-F5344CB8AC3E}">
        <p14:creationId xmlns:p14="http://schemas.microsoft.com/office/powerpoint/2010/main" val="2910942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97BDD-3B63-4249-915F-6A9955B9D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3C027-FCF8-4033-AE8F-FBC6C7F10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6217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0EE55-5911-4D09-A0F5-395F5A689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Contact: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441463-87DF-45C0-904D-7941C7343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Geoff McSherry</a:t>
            </a:r>
          </a:p>
          <a:p>
            <a:r>
              <a:rPr lang="en-US" dirty="0"/>
              <a:t>Career Education District Teacher</a:t>
            </a:r>
          </a:p>
          <a:p>
            <a:r>
              <a:rPr lang="en-US" dirty="0"/>
              <a:t>Langley School District</a:t>
            </a:r>
          </a:p>
          <a:p>
            <a:r>
              <a:rPr lang="en-US" dirty="0"/>
              <a:t>Phone (no text): 778-726-4529</a:t>
            </a:r>
          </a:p>
          <a:p>
            <a:r>
              <a:rPr lang="en-US" dirty="0"/>
              <a:t>Cell (text/</a:t>
            </a:r>
            <a:r>
              <a:rPr lang="en-US" dirty="0" err="1"/>
              <a:t>sms</a:t>
            </a:r>
            <a:r>
              <a:rPr lang="en-US" dirty="0"/>
              <a:t>): 778-744-0066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59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28F-9F83-4FB7-B40D-440791AA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lvl="0" indent="-514350"/>
            <a:r>
              <a:rPr lang="en-US" dirty="0"/>
              <a:t>ITA - Apprenticeship Pathway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46F70AF-DA9A-4284-8052-577A44602F3A}"/>
              </a:ext>
            </a:extLst>
          </p:cNvPr>
          <p:cNvSpPr/>
          <p:nvPr/>
        </p:nvSpPr>
        <p:spPr>
          <a:xfrm>
            <a:off x="678805" y="5208956"/>
            <a:ext cx="1167175" cy="1143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1FB15E-78DA-4B22-A4DB-A53B52781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118" y="1417638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3. Select your trade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02EBA4-D08D-41DD-97E0-22FC474E4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670" y="2122207"/>
            <a:ext cx="7024430" cy="47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7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779AF-6933-40C3-83E3-DC3F7D616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ITA - Apprenticeship Pathway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1F84D1-DAEC-4FE1-A2AA-44A761C531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72965" y="2360065"/>
            <a:ext cx="7556209" cy="3512215"/>
          </a:xfrm>
          <a:prstGeom prst="rect">
            <a:avLst/>
          </a:prstGeom>
        </p:spPr>
      </p:pic>
      <p:sp>
        <p:nvSpPr>
          <p:cNvPr id="6" name="Arrow: Left 5">
            <a:extLst>
              <a:ext uri="{FF2B5EF4-FFF2-40B4-BE49-F238E27FC236}">
                <a16:creationId xmlns:a16="http://schemas.microsoft.com/office/drawing/2014/main" id="{B811E444-90D4-451C-AF9B-FA191D428F76}"/>
              </a:ext>
            </a:extLst>
          </p:cNvPr>
          <p:cNvSpPr/>
          <p:nvPr/>
        </p:nvSpPr>
        <p:spPr>
          <a:xfrm>
            <a:off x="9760920" y="4345230"/>
            <a:ext cx="1144287" cy="8879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6C0877-F425-45C0-933D-28EB6C5E6CDD}"/>
              </a:ext>
            </a:extLst>
          </p:cNvPr>
          <p:cNvSpPr txBox="1"/>
          <p:nvPr/>
        </p:nvSpPr>
        <p:spPr>
          <a:xfrm>
            <a:off x="1362145" y="1627241"/>
            <a:ext cx="76581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4. Download the Program Outline</a:t>
            </a:r>
          </a:p>
        </p:txBody>
      </p:sp>
    </p:spTree>
    <p:extLst>
      <p:ext uri="{BB962C8B-B14F-4D97-AF65-F5344CB8AC3E}">
        <p14:creationId xmlns:p14="http://schemas.microsoft.com/office/powerpoint/2010/main" val="733398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D3EB41-8DBA-47F1-A024-733824449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605" y="1614985"/>
            <a:ext cx="7024430" cy="5229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04D128F-9F83-4FB7-B40D-440791AA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ITA - Apprenticeship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6C09-F161-46B4-BDA1-BF4F54CE7B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5. It should look like this</a:t>
            </a:r>
          </a:p>
        </p:txBody>
      </p:sp>
    </p:spTree>
    <p:extLst>
      <p:ext uri="{BB962C8B-B14F-4D97-AF65-F5344CB8AC3E}">
        <p14:creationId xmlns:p14="http://schemas.microsoft.com/office/powerpoint/2010/main" val="690643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D128F-9F83-4FB7-B40D-440791AA4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14350" indent="-514350"/>
            <a:r>
              <a:rPr lang="en-US" dirty="0"/>
              <a:t>ITA - Apprenticeship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96C09-F161-46B4-BDA1-BF4F54CE7B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00201"/>
            <a:ext cx="502828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6. Scroll to the “Program Credentialing Model”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Carpenter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6AE4B3-CE58-43A5-B64B-175ACE145E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7620" y="-53574"/>
            <a:ext cx="6036580" cy="6911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79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F04C2-DE8D-4BF7-82A4-7B98D06C0A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350123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ITA - Apprenticeship Pathway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101532-F722-4920-B74F-2776434334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Cook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2489B2-4459-4AB4-A8ED-1ABDFA7D34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8347" y="57607"/>
            <a:ext cx="7255115" cy="679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31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6BEF2-7571-4E3A-BA6C-E690EC853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9F721-B5DA-4689-9967-021829E98B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Construction Electrician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0F7D87-8E7A-4FDC-83C0-5030480E2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3181" y="0"/>
            <a:ext cx="64688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2782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84">
      <a:dk1>
        <a:srgbClr val="061983"/>
      </a:dk1>
      <a:lt1>
        <a:sysClr val="window" lastClr="FFFFFF"/>
      </a:lt1>
      <a:dk2>
        <a:srgbClr val="061983"/>
      </a:dk2>
      <a:lt2>
        <a:srgbClr val="EEECE1"/>
      </a:lt2>
      <a:accent1>
        <a:srgbClr val="4EAE47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F9ED3E2BBC33242A51473372A7D9728" ma:contentTypeVersion="12" ma:contentTypeDescription="Create a new document." ma:contentTypeScope="" ma:versionID="49985ee20fbe4df755ae6770fcd49eb2">
  <xsd:schema xmlns:xsd="http://www.w3.org/2001/XMLSchema" xmlns:xs="http://www.w3.org/2001/XMLSchema" xmlns:p="http://schemas.microsoft.com/office/2006/metadata/properties" xmlns:ns2="2729f5be-00e4-4987-9939-b48bc0c1f230" xmlns:ns3="a5a52ac9-d0a5-42fe-be12-fdb3275d182f" targetNamespace="http://schemas.microsoft.com/office/2006/metadata/properties" ma:root="true" ma:fieldsID="ef49184fa0b7069c2db851451d1fdc36" ns2:_="" ns3:_="">
    <xsd:import namespace="2729f5be-00e4-4987-9939-b48bc0c1f230"/>
    <xsd:import namespace="a5a52ac9-d0a5-42fe-be12-fdb3275d182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29f5be-00e4-4987-9939-b48bc0c1f2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52ac9-d0a5-42fe-be12-fdb3275d182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1AF7A6-81A8-4A9E-B112-D21115A348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796B07-7A9E-4AB2-B892-FF5FE99922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29f5be-00e4-4987-9939-b48bc0c1f230"/>
    <ds:schemaRef ds:uri="a5a52ac9-d0a5-42fe-be12-fdb3275d18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541B11D-83F6-400D-8EFD-688AC5CCCF63}">
  <ds:schemaRefs>
    <ds:schemaRef ds:uri="a5a52ac9-d0a5-42fe-be12-fdb3275d182f"/>
    <ds:schemaRef ds:uri="http://purl.org/dc/elements/1.1/"/>
    <ds:schemaRef ds:uri="http://schemas.microsoft.com/office/2006/metadata/properties"/>
    <ds:schemaRef ds:uri="http://purl.org/dc/terms/"/>
    <ds:schemaRef ds:uri="http://schemas.microsoft.com/office/2006/documentManagement/types"/>
    <ds:schemaRef ds:uri="2729f5be-00e4-4987-9939-b48bc0c1f230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809</Words>
  <Application>Microsoft Office PowerPoint</Application>
  <PresentationFormat>Widescreen</PresentationFormat>
  <Paragraphs>105</Paragraphs>
  <Slides>33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After Youth TRAIN In Trades</vt:lpstr>
      <vt:lpstr>Agenda</vt:lpstr>
      <vt:lpstr>ITA - Apprenticeship Pathway </vt:lpstr>
      <vt:lpstr>ITA - Apprenticeship Pathway </vt:lpstr>
      <vt:lpstr>ITA - Apprenticeship Pathway</vt:lpstr>
      <vt:lpstr>ITA - Apprenticeship Pathway</vt:lpstr>
      <vt:lpstr>ITA - Apprenticeship Pathway</vt:lpstr>
      <vt:lpstr>ITA - Apprenticeship Pathway</vt:lpstr>
      <vt:lpstr>PowerPoint Presentation</vt:lpstr>
      <vt:lpstr>ITA - Apprenticeship Pathway</vt:lpstr>
      <vt:lpstr>ITA - Apprenticeship Pathway</vt:lpstr>
      <vt:lpstr>ITA - Apprenticeship Pathway</vt:lpstr>
      <vt:lpstr>ITA - Apprenticeship Pathway</vt:lpstr>
      <vt:lpstr>ITA - Skills developed at each level</vt:lpstr>
      <vt:lpstr>ITA - Skills developed at each level</vt:lpstr>
      <vt:lpstr>ITA - Apprenticeship Advisor</vt:lpstr>
      <vt:lpstr>ITA - Apprenticeship Advisor</vt:lpstr>
      <vt:lpstr>Youth WORK in Trades </vt:lpstr>
      <vt:lpstr>Youth WORK in Trades </vt:lpstr>
      <vt:lpstr>Youth WORK in Trades</vt:lpstr>
      <vt:lpstr>Youth WORK in Trades - Benefits</vt:lpstr>
      <vt:lpstr>Youth WORK in Trades - Requirements</vt:lpstr>
      <vt:lpstr>Youth WORK in Trades – How it works</vt:lpstr>
      <vt:lpstr>Youth WORK in Trades - $1000 Award</vt:lpstr>
      <vt:lpstr>PowerPoint Presentation</vt:lpstr>
      <vt:lpstr>PowerPoint Presentation</vt:lpstr>
      <vt:lpstr>PowerPoint Presentation</vt:lpstr>
      <vt:lpstr>$1000 Youth WORK in Trades Award</vt:lpstr>
      <vt:lpstr>Ready to register for Youth WORK in Trades?</vt:lpstr>
      <vt:lpstr>Apprenticeship Incentive Grant (AIG) and Apprenticeship Incentive Grant (AIG)</vt:lpstr>
      <vt:lpstr>Tax credits for non-Red Seal/ITA BC trades</vt:lpstr>
      <vt:lpstr>Questions?</vt:lpstr>
      <vt:lpstr>Contact: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Geoff McSherry</cp:lastModifiedBy>
  <cp:revision>28</cp:revision>
  <dcterms:created xsi:type="dcterms:W3CDTF">2013-08-21T19:17:07Z</dcterms:created>
  <dcterms:modified xsi:type="dcterms:W3CDTF">2025-05-09T01:20:59Z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0x010100FF9ED3E2BBC33242A51473372A7D9728</vt:lpwstr>
  </property>
</Properties>
</file>